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comments/comment3.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4.xml" ContentType="application/vnd.openxmlformats-officedocument.presentationml.comments+xml"/>
  <Override PartName="/ppt/comments/comment5.xml" ContentType="application/vnd.openxmlformats-officedocument.presentationml.comments+xml"/>
  <Override PartName="/ppt/notesSlides/notesSlide12.xml" ContentType="application/vnd.openxmlformats-officedocument.presentationml.notesSlide+xml"/>
  <Override PartName="/ppt/comments/comment6.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7.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22"/>
  </p:notesMasterIdLst>
  <p:handoutMasterIdLst>
    <p:handoutMasterId r:id="rId23"/>
  </p:handoutMasterIdLst>
  <p:sldIdLst>
    <p:sldId id="256" r:id="rId2"/>
    <p:sldId id="259" r:id="rId3"/>
    <p:sldId id="260" r:id="rId4"/>
    <p:sldId id="273" r:id="rId5"/>
    <p:sldId id="274" r:id="rId6"/>
    <p:sldId id="284" r:id="rId7"/>
    <p:sldId id="293" r:id="rId8"/>
    <p:sldId id="277" r:id="rId9"/>
    <p:sldId id="278" r:id="rId10"/>
    <p:sldId id="279" r:id="rId11"/>
    <p:sldId id="286" r:id="rId12"/>
    <p:sldId id="287" r:id="rId13"/>
    <p:sldId id="291" r:id="rId14"/>
    <p:sldId id="288" r:id="rId15"/>
    <p:sldId id="280" r:id="rId16"/>
    <p:sldId id="281" r:id="rId17"/>
    <p:sldId id="285" r:id="rId18"/>
    <p:sldId id="282" r:id="rId19"/>
    <p:sldId id="265" r:id="rId20"/>
    <p:sldId id="266"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1" initials="SC" lastIdx="1" clrIdx="0">
    <p:extLst>
      <p:ext uri="{19B8F6BF-5375-455C-9EA6-DF929625EA0E}">
        <p15:presenceInfo xmlns:p15="http://schemas.microsoft.com/office/powerpoint/2012/main" userId="user1" providerId="None"/>
      </p:ext>
    </p:extLst>
  </p:cmAuthor>
  <p:cmAuthor id="2" name="Joseph Rendall" initials="JR" lastIdx="3" clrIdx="1">
    <p:extLst>
      <p:ext uri="{19B8F6BF-5375-455C-9EA6-DF929625EA0E}">
        <p15:presenceInfo xmlns:p15="http://schemas.microsoft.com/office/powerpoint/2012/main" userId="Joseph Rendall" providerId="None"/>
      </p:ext>
    </p:extLst>
  </p:cmAuthor>
  <p:cmAuthor id="3" name="Joseph D Rendall" initials="JDR" lastIdx="13" clrIdx="2">
    <p:extLst>
      <p:ext uri="{19B8F6BF-5375-455C-9EA6-DF929625EA0E}">
        <p15:presenceInfo xmlns:p15="http://schemas.microsoft.com/office/powerpoint/2012/main" userId="Joseph D Renda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42" autoAdjust="0"/>
    <p:restoredTop sz="94434" autoAdjust="0"/>
  </p:normalViewPr>
  <p:slideViewPr>
    <p:cSldViewPr snapToGrid="0">
      <p:cViewPr varScale="1">
        <p:scale>
          <a:sx n="56" d="100"/>
          <a:sy n="56" d="100"/>
        </p:scale>
        <p:origin x="48" y="31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01" d="100"/>
          <a:sy n="101" d="100"/>
        </p:scale>
        <p:origin x="2592"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18-05-26T15:50:14.890" idx="2">
    <p:pos x="10" y="10"/>
    <p:text>The session chair for this presentation has an offices just a few doors down from mine at ORNL. I can find out the objectives, hopefully on monday. If we don't have it already somewhere.</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3" dt="2018-05-26T19:12:55.713" idx="10">
    <p:pos x="10" y="10"/>
    <p:text>there should be a better picture maybe, of the two test houses...</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18-05-26T15:36:32.902" idx="1">
    <p:pos x="10" y="10"/>
    <p:text>Too many words...</p:text>
    <p:extLst>
      <p:ext uri="{C676402C-5697-4E1C-873F-D02D1690AC5C}">
        <p15:threadingInfo xmlns:p15="http://schemas.microsoft.com/office/powerpoint/2012/main" timeZoneBias="240"/>
      </p:ext>
    </p:extLst>
  </p:cm>
  <p:cm authorId="2" dt="2018-05-26T16:31:36.056" idx="2">
    <p:pos x="106" y="106"/>
    <p:text>These visuals maybe should be on a different page, but I would like to have the movies running continusly while on a slide.</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3" dt="2018-05-28T10:28:29.696" idx="13">
    <p:pos x="10" y="10"/>
    <p:text>error bar on window A, 25%. smushed? lost?</p:text>
    <p:extLst>
      <p:ext uri="{C676402C-5697-4E1C-873F-D02D1690AC5C}">
        <p15:threadingInfo xmlns:p15="http://schemas.microsoft.com/office/powerpoint/2012/main" timeZoneBias="2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3" dt="2018-05-26T18:24:51.466" idx="5">
    <p:pos x="10" y="10"/>
    <p:text>Why is norths error bars so small? South we have a ton of data, would expect small bars on south. Is this because of weather???</p:text>
    <p:extLst>
      <p:ext uri="{C676402C-5697-4E1C-873F-D02D1690AC5C}">
        <p15:threadingInfo xmlns:p15="http://schemas.microsoft.com/office/powerpoint/2012/main" timeZoneBias="2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3" dt="2018-05-26T18:25:36.693" idx="6">
    <p:pos x="10" y="10"/>
    <p:text>In the paper you say B was always better than A but here B has a higher average in west and north orientation, but not South and East.</p:text>
    <p:extLst>
      <p:ext uri="{C676402C-5697-4E1C-873F-D02D1690AC5C}">
        <p15:threadingInfo xmlns:p15="http://schemas.microsoft.com/office/powerpoint/2012/main" timeZoneBias="240"/>
      </p:ext>
    </p:extLst>
  </p:cm>
  <p:cm authorId="3" dt="2018-05-26T18:26:30.856" idx="7">
    <p:pos x="10" y="106"/>
    <p:text>Wh</p:text>
    <p:extLst>
      <p:ext uri="{C676402C-5697-4E1C-873F-D02D1690AC5C}">
        <p15:threadingInfo xmlns:p15="http://schemas.microsoft.com/office/powerpoint/2012/main" timeZoneBias="240">
          <p15:parentCm authorId="3" idx="6"/>
        </p15:threadingInfo>
      </p:ext>
    </p:extLst>
  </p:cm>
  <p:cm authorId="3" dt="2018-05-26T18:27:44.931" idx="8">
    <p:pos x="10" y="202"/>
    <p:text>why are there differences between table 1 and figure on slide 14. Please remind me the difference between slide 14's numbers and daily average.</p:text>
    <p:extLst>
      <p:ext uri="{C676402C-5697-4E1C-873F-D02D1690AC5C}">
        <p15:threadingInfo xmlns:p15="http://schemas.microsoft.com/office/powerpoint/2012/main" timeZoneBias="240">
          <p15:parentCm authorId="3" idx="6"/>
        </p15:threadingInfo>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3" dt="2018-05-26T18:39:20.559" idx="9">
    <p:pos x="-1638" y="2647"/>
    <p:text>which programs do you think are best?</p:text>
    <p:extLst mod="1">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2A1CA9-7C79-469E-95ED-9247DCD4352C}" type="datetimeFigureOut">
              <a:rPr lang="en-US" smtClean="0"/>
              <a:t>6/14/2018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A4D0020-174F-4474-B652-15292476CD4F}" type="slidenum">
              <a:rPr lang="en-US" smtClean="0"/>
              <a:t>‹#›</a:t>
            </a:fld>
            <a:endParaRPr lang="en-US"/>
          </a:p>
        </p:txBody>
      </p:sp>
    </p:spTree>
    <p:extLst>
      <p:ext uri="{BB962C8B-B14F-4D97-AF65-F5344CB8AC3E}">
        <p14:creationId xmlns:p14="http://schemas.microsoft.com/office/powerpoint/2010/main" val="11637073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062452-73BA-4B6E-95A5-E724D6377E4D}" type="datetimeFigureOut">
              <a:rPr lang="en-US" smtClean="0"/>
              <a:t>6/14/2018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D3D01E-8E1F-45A0-B4E0-8DAF0D6A9E6B}" type="slidenum">
              <a:rPr lang="en-US" smtClean="0"/>
              <a:t>‹#›</a:t>
            </a:fld>
            <a:endParaRPr lang="en-US"/>
          </a:p>
        </p:txBody>
      </p:sp>
    </p:spTree>
    <p:extLst>
      <p:ext uri="{BB962C8B-B14F-4D97-AF65-F5344CB8AC3E}">
        <p14:creationId xmlns:p14="http://schemas.microsoft.com/office/powerpoint/2010/main" val="356962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D3D01E-8E1F-45A0-B4E0-8DAF0D6A9E6B}" type="slidenum">
              <a:rPr lang="en-US" smtClean="0"/>
              <a:t>1</a:t>
            </a:fld>
            <a:endParaRPr lang="en-US"/>
          </a:p>
        </p:txBody>
      </p:sp>
    </p:spTree>
    <p:extLst>
      <p:ext uri="{BB962C8B-B14F-4D97-AF65-F5344CB8AC3E}">
        <p14:creationId xmlns:p14="http://schemas.microsoft.com/office/powerpoint/2010/main" val="15841293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D3D01E-8E1F-45A0-B4E0-8DAF0D6A9E6B}" type="slidenum">
              <a:rPr lang="en-US" smtClean="0"/>
              <a:t>10</a:t>
            </a:fld>
            <a:endParaRPr lang="en-US"/>
          </a:p>
        </p:txBody>
      </p:sp>
    </p:spTree>
    <p:extLst>
      <p:ext uri="{BB962C8B-B14F-4D97-AF65-F5344CB8AC3E}">
        <p14:creationId xmlns:p14="http://schemas.microsoft.com/office/powerpoint/2010/main" val="874902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D3D01E-8E1F-45A0-B4E0-8DAF0D6A9E6B}" type="slidenum">
              <a:rPr lang="en-US" smtClean="0"/>
              <a:t>11</a:t>
            </a:fld>
            <a:endParaRPr lang="en-US"/>
          </a:p>
        </p:txBody>
      </p:sp>
    </p:spTree>
    <p:extLst>
      <p:ext uri="{BB962C8B-B14F-4D97-AF65-F5344CB8AC3E}">
        <p14:creationId xmlns:p14="http://schemas.microsoft.com/office/powerpoint/2010/main" val="3149985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D3D01E-8E1F-45A0-B4E0-8DAF0D6A9E6B}" type="slidenum">
              <a:rPr lang="en-US" smtClean="0"/>
              <a:t>14</a:t>
            </a:fld>
            <a:endParaRPr lang="en-US"/>
          </a:p>
        </p:txBody>
      </p:sp>
    </p:spTree>
    <p:extLst>
      <p:ext uri="{BB962C8B-B14F-4D97-AF65-F5344CB8AC3E}">
        <p14:creationId xmlns:p14="http://schemas.microsoft.com/office/powerpoint/2010/main" val="1323563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D3D01E-8E1F-45A0-B4E0-8DAF0D6A9E6B}" type="slidenum">
              <a:rPr lang="en-US" smtClean="0"/>
              <a:t>15</a:t>
            </a:fld>
            <a:endParaRPr lang="en-US"/>
          </a:p>
        </p:txBody>
      </p:sp>
    </p:spTree>
    <p:extLst>
      <p:ext uri="{BB962C8B-B14F-4D97-AF65-F5344CB8AC3E}">
        <p14:creationId xmlns:p14="http://schemas.microsoft.com/office/powerpoint/2010/main" val="38148763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D3D01E-8E1F-45A0-B4E0-8DAF0D6A9E6B}" type="slidenum">
              <a:rPr lang="en-US" smtClean="0"/>
              <a:t>16</a:t>
            </a:fld>
            <a:endParaRPr lang="en-US"/>
          </a:p>
        </p:txBody>
      </p:sp>
    </p:spTree>
    <p:extLst>
      <p:ext uri="{BB962C8B-B14F-4D97-AF65-F5344CB8AC3E}">
        <p14:creationId xmlns:p14="http://schemas.microsoft.com/office/powerpoint/2010/main" val="31827636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D3D01E-8E1F-45A0-B4E0-8DAF0D6A9E6B}" type="slidenum">
              <a:rPr lang="en-US" smtClean="0"/>
              <a:t>17</a:t>
            </a:fld>
            <a:endParaRPr lang="en-US"/>
          </a:p>
        </p:txBody>
      </p:sp>
    </p:spTree>
    <p:extLst>
      <p:ext uri="{BB962C8B-B14F-4D97-AF65-F5344CB8AC3E}">
        <p14:creationId xmlns:p14="http://schemas.microsoft.com/office/powerpoint/2010/main" val="22793873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D3D01E-8E1F-45A0-B4E0-8DAF0D6A9E6B}" type="slidenum">
              <a:rPr lang="en-US" smtClean="0"/>
              <a:t>18</a:t>
            </a:fld>
            <a:endParaRPr lang="en-US"/>
          </a:p>
        </p:txBody>
      </p:sp>
    </p:spTree>
    <p:extLst>
      <p:ext uri="{BB962C8B-B14F-4D97-AF65-F5344CB8AC3E}">
        <p14:creationId xmlns:p14="http://schemas.microsoft.com/office/powerpoint/2010/main" val="33509670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D3D01E-8E1F-45A0-B4E0-8DAF0D6A9E6B}" type="slidenum">
              <a:rPr lang="en-US" smtClean="0"/>
              <a:t>19</a:t>
            </a:fld>
            <a:endParaRPr lang="en-US"/>
          </a:p>
        </p:txBody>
      </p:sp>
    </p:spTree>
    <p:extLst>
      <p:ext uri="{BB962C8B-B14F-4D97-AF65-F5344CB8AC3E}">
        <p14:creationId xmlns:p14="http://schemas.microsoft.com/office/powerpoint/2010/main" val="38956923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D3D01E-8E1F-45A0-B4E0-8DAF0D6A9E6B}" type="slidenum">
              <a:rPr lang="en-US" smtClean="0"/>
              <a:t>20</a:t>
            </a:fld>
            <a:endParaRPr lang="en-US"/>
          </a:p>
        </p:txBody>
      </p:sp>
    </p:spTree>
    <p:extLst>
      <p:ext uri="{BB962C8B-B14F-4D97-AF65-F5344CB8AC3E}">
        <p14:creationId xmlns:p14="http://schemas.microsoft.com/office/powerpoint/2010/main" val="1196190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D3D01E-8E1F-45A0-B4E0-8DAF0D6A9E6B}" type="slidenum">
              <a:rPr lang="en-US" smtClean="0"/>
              <a:t>2</a:t>
            </a:fld>
            <a:endParaRPr lang="en-US"/>
          </a:p>
        </p:txBody>
      </p:sp>
    </p:spTree>
    <p:extLst>
      <p:ext uri="{BB962C8B-B14F-4D97-AF65-F5344CB8AC3E}">
        <p14:creationId xmlns:p14="http://schemas.microsoft.com/office/powerpoint/2010/main" val="1061362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D3D01E-8E1F-45A0-B4E0-8DAF0D6A9E6B}" type="slidenum">
              <a:rPr lang="en-US" smtClean="0"/>
              <a:t>3</a:t>
            </a:fld>
            <a:endParaRPr lang="en-US"/>
          </a:p>
        </p:txBody>
      </p:sp>
    </p:spTree>
    <p:extLst>
      <p:ext uri="{BB962C8B-B14F-4D97-AF65-F5344CB8AC3E}">
        <p14:creationId xmlns:p14="http://schemas.microsoft.com/office/powerpoint/2010/main" val="1749908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D3D01E-8E1F-45A0-B4E0-8DAF0D6A9E6B}" type="slidenum">
              <a:rPr lang="en-US" smtClean="0"/>
              <a:t>4</a:t>
            </a:fld>
            <a:endParaRPr lang="en-US"/>
          </a:p>
        </p:txBody>
      </p:sp>
    </p:spTree>
    <p:extLst>
      <p:ext uri="{BB962C8B-B14F-4D97-AF65-F5344CB8AC3E}">
        <p14:creationId xmlns:p14="http://schemas.microsoft.com/office/powerpoint/2010/main" val="4271151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r>
              <a:rPr lang="en-US" dirty="0"/>
              <a:t>Validation increasingly important as computational simulation tools become more widespread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41% of US energy consumption is used in buildings, including for air conditioning (EIA 2017).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Need to extend and to verify results of past research on different climate settings (Shen &amp; </a:t>
            </a:r>
            <a:r>
              <a:rPr lang="en-US" dirty="0" err="1"/>
              <a:t>Tzempelikos</a:t>
            </a:r>
            <a:r>
              <a:rPr lang="en-US" dirty="0"/>
              <a:t> 2012), uncertain weather conditions (Herrera et al. 2017), complex building systems (Cannon-Brookes 1997), and the sensitivity of simulations to chosen initial parameters (Reinhart &amp; Davila, 2016; Shen &amp; </a:t>
            </a:r>
            <a:r>
              <a:rPr lang="en-US" dirty="0" err="1"/>
              <a:t>Tzempelikos</a:t>
            </a:r>
            <a:r>
              <a:rPr lang="en-US" dirty="0"/>
              <a:t> 2013).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According to Reinhart (2012), “many simulations find TMY not stringent enough to meaningfully test the performance of a building under extreme weather conditions such as heat waves.”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9BD3D01E-8E1F-45A0-B4E0-8DAF0D6A9E6B}" type="slidenum">
              <a:rPr lang="en-US" smtClean="0"/>
              <a:t>5</a:t>
            </a:fld>
            <a:endParaRPr lang="en-US"/>
          </a:p>
        </p:txBody>
      </p:sp>
    </p:spTree>
    <p:extLst>
      <p:ext uri="{BB962C8B-B14F-4D97-AF65-F5344CB8AC3E}">
        <p14:creationId xmlns:p14="http://schemas.microsoft.com/office/powerpoint/2010/main" val="2813050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D3D01E-8E1F-45A0-B4E0-8DAF0D6A9E6B}" type="slidenum">
              <a:rPr lang="en-US" smtClean="0"/>
              <a:t>6</a:t>
            </a:fld>
            <a:endParaRPr lang="en-US"/>
          </a:p>
        </p:txBody>
      </p:sp>
    </p:spTree>
    <p:extLst>
      <p:ext uri="{BB962C8B-B14F-4D97-AF65-F5344CB8AC3E}">
        <p14:creationId xmlns:p14="http://schemas.microsoft.com/office/powerpoint/2010/main" val="534895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79AF3D-69CB-4586-8C19-1BEDC0816079}" type="slidenum">
              <a:rPr lang="en-US" smtClean="0"/>
              <a:t>7</a:t>
            </a:fld>
            <a:endParaRPr lang="en-US"/>
          </a:p>
        </p:txBody>
      </p:sp>
    </p:spTree>
    <p:extLst>
      <p:ext uri="{BB962C8B-B14F-4D97-AF65-F5344CB8AC3E}">
        <p14:creationId xmlns:p14="http://schemas.microsoft.com/office/powerpoint/2010/main" val="3669562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D3D01E-8E1F-45A0-B4E0-8DAF0D6A9E6B}" type="slidenum">
              <a:rPr lang="en-US" smtClean="0"/>
              <a:t>8</a:t>
            </a:fld>
            <a:endParaRPr lang="en-US"/>
          </a:p>
        </p:txBody>
      </p:sp>
    </p:spTree>
    <p:extLst>
      <p:ext uri="{BB962C8B-B14F-4D97-AF65-F5344CB8AC3E}">
        <p14:creationId xmlns:p14="http://schemas.microsoft.com/office/powerpoint/2010/main" val="1477291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D3D01E-8E1F-45A0-B4E0-8DAF0D6A9E6B}" type="slidenum">
              <a:rPr lang="en-US" smtClean="0"/>
              <a:t>9</a:t>
            </a:fld>
            <a:endParaRPr lang="en-US"/>
          </a:p>
        </p:txBody>
      </p:sp>
    </p:spTree>
    <p:extLst>
      <p:ext uri="{BB962C8B-B14F-4D97-AF65-F5344CB8AC3E}">
        <p14:creationId xmlns:p14="http://schemas.microsoft.com/office/powerpoint/2010/main" val="18073320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mailto:name@emailaddress.com"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8" name="Text Placeholder 3"/>
          <p:cNvSpPr>
            <a:spLocks noGrp="1"/>
          </p:cNvSpPr>
          <p:nvPr>
            <p:ph type="body" sz="half" idx="13" hasCustomPrompt="1"/>
          </p:nvPr>
        </p:nvSpPr>
        <p:spPr>
          <a:xfrm>
            <a:off x="1752004" y="1786710"/>
            <a:ext cx="5734646" cy="716778"/>
          </a:xfrm>
          <a:noFill/>
        </p:spPr>
        <p:txBody>
          <a:bodyPr>
            <a:noAutofit/>
          </a:bodyPr>
          <a:lstStyle>
            <a:lvl1pPr marL="0" indent="0" algn="ctr">
              <a:buFont typeface="Arial" panose="020B0604020202020204" pitchFamily="34" charset="0"/>
              <a:buNone/>
              <a:defRPr sz="3000" b="1" u="none" baseline="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a:lnSpc>
                <a:spcPct val="80000"/>
              </a:lnSpc>
              <a:defRPr/>
            </a:pPr>
            <a:r>
              <a:rPr lang="en-US" dirty="0"/>
              <a:t>Overall Session Type, # and Title </a:t>
            </a:r>
          </a:p>
        </p:txBody>
      </p:sp>
      <p:sp>
        <p:nvSpPr>
          <p:cNvPr id="29" name="Text Placeholder 3"/>
          <p:cNvSpPr>
            <a:spLocks noGrp="1"/>
          </p:cNvSpPr>
          <p:nvPr>
            <p:ph type="body" sz="half" idx="14" hasCustomPrompt="1"/>
          </p:nvPr>
        </p:nvSpPr>
        <p:spPr>
          <a:xfrm>
            <a:off x="1752004" y="2586810"/>
            <a:ext cx="5734646" cy="716778"/>
          </a:xfrm>
          <a:noFill/>
        </p:spPr>
        <p:txBody>
          <a:bodyPr>
            <a:noAutofit/>
          </a:bodyPr>
          <a:lstStyle>
            <a:lvl1pPr marL="0" indent="0" algn="ctr">
              <a:buFont typeface="Arial" panose="020B0604020202020204" pitchFamily="34" charset="0"/>
              <a:buNone/>
              <a:defRPr sz="2100" b="1" u="none" baseline="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a:lnSpc>
                <a:spcPct val="80000"/>
              </a:lnSpc>
              <a:defRPr/>
            </a:pPr>
            <a:r>
              <a:rPr lang="en-US" dirty="0"/>
              <a:t>(i.e. Seminar 32 – Energy Efficient Design for Large Buildings) Use font size 40</a:t>
            </a:r>
          </a:p>
        </p:txBody>
      </p:sp>
      <p:sp>
        <p:nvSpPr>
          <p:cNvPr id="30" name="Text Placeholder 3"/>
          <p:cNvSpPr>
            <a:spLocks noGrp="1"/>
          </p:cNvSpPr>
          <p:nvPr>
            <p:ph type="body" sz="half" idx="15" hasCustomPrompt="1"/>
          </p:nvPr>
        </p:nvSpPr>
        <p:spPr>
          <a:xfrm>
            <a:off x="2626221" y="4632326"/>
            <a:ext cx="3891558" cy="716778"/>
          </a:xfrm>
          <a:noFill/>
        </p:spPr>
        <p:txBody>
          <a:bodyPr>
            <a:noAutofit/>
          </a:bodyPr>
          <a:lstStyle>
            <a:lvl1pPr marL="0" indent="0" algn="ctr">
              <a:buFont typeface="Arial" panose="020B0604020202020204" pitchFamily="34" charset="0"/>
              <a:buNone/>
              <a:defRPr sz="2400" b="1" u="none" baseline="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a:lnSpc>
                <a:spcPct val="80000"/>
              </a:lnSpc>
              <a:defRPr/>
            </a:pPr>
            <a:r>
              <a:rPr lang="en-US" dirty="0"/>
              <a:t>Subtitle (i.e. Opportunities for Savings in large Hospitals) Use font size 32</a:t>
            </a:r>
          </a:p>
        </p:txBody>
      </p:sp>
      <p:sp>
        <p:nvSpPr>
          <p:cNvPr id="31" name="Text Placeholder 3"/>
          <p:cNvSpPr>
            <a:spLocks noGrp="1"/>
          </p:cNvSpPr>
          <p:nvPr>
            <p:ph type="body" sz="half" idx="16" hasCustomPrompt="1"/>
          </p:nvPr>
        </p:nvSpPr>
        <p:spPr>
          <a:xfrm>
            <a:off x="84832" y="3070611"/>
            <a:ext cx="1772543" cy="439352"/>
          </a:xfrm>
          <a:noFill/>
        </p:spPr>
        <p:txBody>
          <a:bodyPr>
            <a:noAutofit/>
          </a:bodyPr>
          <a:lstStyle>
            <a:lvl1pPr marL="0" indent="0" algn="ctr">
              <a:buFont typeface="Arial" panose="020B0604020202020204" pitchFamily="34" charset="0"/>
              <a:buNone/>
              <a:defRPr sz="1050" b="1" u="none" baseline="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a:lnSpc>
                <a:spcPct val="80000"/>
              </a:lnSpc>
              <a:defRPr/>
            </a:pPr>
            <a:r>
              <a:rPr lang="en-US" dirty="0"/>
              <a:t>John Doe, Credentials</a:t>
            </a:r>
          </a:p>
        </p:txBody>
      </p:sp>
      <p:sp>
        <p:nvSpPr>
          <p:cNvPr id="32" name="Text Placeholder 3"/>
          <p:cNvSpPr>
            <a:spLocks noGrp="1"/>
          </p:cNvSpPr>
          <p:nvPr>
            <p:ph type="body" sz="half" idx="17" hasCustomPrompt="1"/>
          </p:nvPr>
        </p:nvSpPr>
        <p:spPr>
          <a:xfrm>
            <a:off x="84832" y="3546476"/>
            <a:ext cx="1772543" cy="439352"/>
          </a:xfrm>
          <a:noFill/>
        </p:spPr>
        <p:txBody>
          <a:bodyPr>
            <a:noAutofit/>
          </a:bodyPr>
          <a:lstStyle>
            <a:lvl1pPr marL="0" indent="0" algn="ctr">
              <a:buFont typeface="Arial" panose="020B0604020202020204" pitchFamily="34" charset="0"/>
              <a:buNone/>
              <a:defRPr sz="1050" b="1" u="none" baseline="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a:lnSpc>
                <a:spcPct val="80000"/>
              </a:lnSpc>
              <a:defRPr/>
            </a:pPr>
            <a:r>
              <a:rPr lang="en-US" dirty="0"/>
              <a:t>Company Name</a:t>
            </a:r>
          </a:p>
        </p:txBody>
      </p:sp>
      <p:sp>
        <p:nvSpPr>
          <p:cNvPr id="33" name="Text Placeholder 3"/>
          <p:cNvSpPr>
            <a:spLocks noGrp="1"/>
          </p:cNvSpPr>
          <p:nvPr>
            <p:ph type="body" sz="half" idx="18" hasCustomPrompt="1"/>
          </p:nvPr>
        </p:nvSpPr>
        <p:spPr>
          <a:xfrm>
            <a:off x="84832" y="4022341"/>
            <a:ext cx="1772543" cy="439352"/>
          </a:xfrm>
          <a:noFill/>
        </p:spPr>
        <p:txBody>
          <a:bodyPr>
            <a:noAutofit/>
          </a:bodyPr>
          <a:lstStyle>
            <a:lvl1pPr marL="0" indent="0" algn="ctr">
              <a:buFont typeface="Arial" panose="020B0604020202020204" pitchFamily="34" charset="0"/>
              <a:buNone/>
              <a:defRPr sz="1050" b="1" u="none" baseline="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a:lnSpc>
                <a:spcPct val="80000"/>
              </a:lnSpc>
              <a:defRPr/>
            </a:pPr>
            <a:r>
              <a:rPr lang="en-US" dirty="0"/>
              <a:t>jdoe@email.com</a:t>
            </a:r>
          </a:p>
        </p:txBody>
      </p:sp>
      <p:sp>
        <p:nvSpPr>
          <p:cNvPr id="34" name="Text Placeholder 3"/>
          <p:cNvSpPr>
            <a:spLocks noGrp="1"/>
          </p:cNvSpPr>
          <p:nvPr>
            <p:ph type="body" sz="half" idx="19" hasCustomPrompt="1"/>
          </p:nvPr>
        </p:nvSpPr>
        <p:spPr>
          <a:xfrm>
            <a:off x="84832" y="4498206"/>
            <a:ext cx="1772543" cy="439352"/>
          </a:xfrm>
          <a:noFill/>
        </p:spPr>
        <p:txBody>
          <a:bodyPr>
            <a:noAutofit/>
          </a:bodyPr>
          <a:lstStyle>
            <a:lvl1pPr marL="0" indent="0" algn="ctr">
              <a:buFont typeface="Arial" panose="020B0604020202020204" pitchFamily="34" charset="0"/>
              <a:buNone/>
              <a:defRPr sz="1050" b="1" u="none" baseline="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a:lnSpc>
                <a:spcPct val="80000"/>
              </a:lnSpc>
              <a:defRPr/>
            </a:pPr>
            <a:r>
              <a:rPr lang="en-US" dirty="0"/>
              <a:t>Office Number (If you want)</a:t>
            </a:r>
          </a:p>
        </p:txBody>
      </p:sp>
      <p:sp>
        <p:nvSpPr>
          <p:cNvPr id="35" name="Text Placeholder 3"/>
          <p:cNvSpPr>
            <a:spLocks noGrp="1"/>
          </p:cNvSpPr>
          <p:nvPr>
            <p:ph type="body" sz="half" idx="20" hasCustomPrompt="1"/>
          </p:nvPr>
        </p:nvSpPr>
        <p:spPr>
          <a:xfrm>
            <a:off x="84832" y="5007940"/>
            <a:ext cx="1772543" cy="439352"/>
          </a:xfrm>
          <a:noFill/>
        </p:spPr>
        <p:txBody>
          <a:bodyPr>
            <a:noAutofit/>
          </a:bodyPr>
          <a:lstStyle>
            <a:lvl1pPr marL="0" indent="0" algn="ctr">
              <a:buFont typeface="Arial" panose="020B0604020202020204" pitchFamily="34" charset="0"/>
              <a:buNone/>
              <a:defRPr sz="1050" b="1" u="none" baseline="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a:lnSpc>
                <a:spcPct val="80000"/>
              </a:lnSpc>
              <a:defRPr/>
            </a:pPr>
            <a:r>
              <a:rPr lang="en-US" dirty="0"/>
              <a:t>Cell Number (If you want)</a:t>
            </a:r>
          </a:p>
        </p:txBody>
      </p:sp>
      <p:sp>
        <p:nvSpPr>
          <p:cNvPr id="36" name="Content Placeholder 2"/>
          <p:cNvSpPr>
            <a:spLocks noGrp="1"/>
          </p:cNvSpPr>
          <p:nvPr>
            <p:ph idx="21" hasCustomPrompt="1"/>
          </p:nvPr>
        </p:nvSpPr>
        <p:spPr>
          <a:xfrm>
            <a:off x="7622381" y="3321051"/>
            <a:ext cx="1314450" cy="1568450"/>
          </a:xfrm>
        </p:spPr>
        <p:txBody>
          <a:bodyPr/>
          <a:lstStyle>
            <a:lvl1pPr marL="0" indent="0" algn="ctr">
              <a:buNone/>
              <a:defRPr>
                <a:solidFill>
                  <a:schemeClr val="bg1"/>
                </a:solidFill>
              </a:defRPr>
            </a:lvl1pPr>
          </a:lstStyle>
          <a:p>
            <a:pPr lvl="0"/>
            <a:r>
              <a:rPr lang="en-US" dirty="0"/>
              <a:t>Presenter Company Logo</a:t>
            </a:r>
          </a:p>
        </p:txBody>
      </p:sp>
      <p:sp>
        <p:nvSpPr>
          <p:cNvPr id="37" name="Text Placeholder 2"/>
          <p:cNvSpPr>
            <a:spLocks noGrp="1"/>
          </p:cNvSpPr>
          <p:nvPr>
            <p:ph type="body" sz="quarter" idx="22" hasCustomPrompt="1"/>
          </p:nvPr>
        </p:nvSpPr>
        <p:spPr>
          <a:xfrm>
            <a:off x="1752004" y="1785938"/>
            <a:ext cx="5734050" cy="717550"/>
          </a:xfrm>
        </p:spPr>
        <p:txBody>
          <a:bodyPr>
            <a:normAutofit/>
          </a:bodyPr>
          <a:lstStyle>
            <a:lvl1pPr marL="0" indent="0" algn="ctr" defTabSz="914400" rtl="0" eaLnBrk="1" latinLnBrk="0" hangingPunct="1">
              <a:lnSpc>
                <a:spcPct val="80000"/>
              </a:lnSpc>
              <a:spcBef>
                <a:spcPts val="1000"/>
              </a:spcBef>
              <a:buFont typeface="Arial" panose="020B0604020202020204" pitchFamily="34" charset="0"/>
              <a:buNone/>
              <a:defRPr lang="en-US" sz="3000" b="1" u="none" kern="1200" baseline="0" dirty="0" smtClean="0">
                <a:solidFill>
                  <a:schemeClr val="bg1"/>
                </a:solidFill>
                <a:latin typeface="+mn-lt"/>
                <a:ea typeface="+mn-ea"/>
                <a:cs typeface="+mn-cs"/>
              </a:defRPr>
            </a:lvl1pPr>
          </a:lstStyle>
          <a:p>
            <a:pPr lvl="0"/>
            <a:r>
              <a:rPr lang="en-US" dirty="0"/>
              <a:t>Overall Session Type, # and Title</a:t>
            </a:r>
          </a:p>
        </p:txBody>
      </p:sp>
      <p:sp>
        <p:nvSpPr>
          <p:cNvPr id="41" name="Text Placeholder 40"/>
          <p:cNvSpPr>
            <a:spLocks noGrp="1"/>
          </p:cNvSpPr>
          <p:nvPr>
            <p:ph type="body" sz="quarter" idx="23" hasCustomPrompt="1"/>
          </p:nvPr>
        </p:nvSpPr>
        <p:spPr>
          <a:xfrm>
            <a:off x="2055000" y="3250407"/>
            <a:ext cx="5734050" cy="717550"/>
          </a:xfrm>
        </p:spPr>
        <p:txBody>
          <a:bodyPr>
            <a:normAutofit/>
          </a:bodyPr>
          <a:lstStyle>
            <a:lvl1pPr marL="0" indent="0">
              <a:buNone/>
              <a:defRPr lang="en-US" sz="3000" b="1" u="none" kern="1200" baseline="0" dirty="0" smtClean="0">
                <a:solidFill>
                  <a:schemeClr val="bg1"/>
                </a:solidFill>
                <a:latin typeface="+mn-lt"/>
                <a:ea typeface="+mn-ea"/>
                <a:cs typeface="+mn-cs"/>
              </a:defRPr>
            </a:lvl1pPr>
            <a:lvl2pPr>
              <a:defRPr lang="en-US" sz="3000" b="1" u="none" kern="1200" baseline="0" dirty="0" smtClean="0">
                <a:solidFill>
                  <a:schemeClr val="bg1"/>
                </a:solidFill>
                <a:latin typeface="+mn-lt"/>
                <a:ea typeface="+mn-ea"/>
                <a:cs typeface="+mn-cs"/>
              </a:defRPr>
            </a:lvl2pPr>
          </a:lstStyle>
          <a:p>
            <a:pPr marL="0" lvl="0" indent="0" algn="ctr" defTabSz="914400" rtl="0" eaLnBrk="1" latinLnBrk="0" hangingPunct="1">
              <a:lnSpc>
                <a:spcPct val="80000"/>
              </a:lnSpc>
              <a:spcBef>
                <a:spcPts val="1000"/>
              </a:spcBef>
              <a:buFont typeface="Arial" panose="020B0604020202020204" pitchFamily="34" charset="0"/>
              <a:buNone/>
            </a:pPr>
            <a:r>
              <a:rPr lang="en-US" dirty="0"/>
              <a:t>Overall Session Type, # and Title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756"/>
            <a:ext cx="9144000" cy="6848488"/>
          </a:xfrm>
          <a:prstGeom prst="rect">
            <a:avLst/>
          </a:prstGeom>
        </p:spPr>
      </p:pic>
    </p:spTree>
    <p:extLst>
      <p:ext uri="{BB962C8B-B14F-4D97-AF65-F5344CB8AC3E}">
        <p14:creationId xmlns:p14="http://schemas.microsoft.com/office/powerpoint/2010/main" val="769384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4E386D-D596-43F8-8F7F-EC29E2E0A8BB}"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DEDE4D-DC37-4180-B29E-77B367E2BC86}" type="slidenum">
              <a:rPr lang="en-US" smtClean="0"/>
              <a:t>‹#›</a:t>
            </a:fld>
            <a:endParaRPr lang="en-US"/>
          </a:p>
        </p:txBody>
      </p:sp>
    </p:spTree>
    <p:extLst>
      <p:ext uri="{BB962C8B-B14F-4D97-AF65-F5344CB8AC3E}">
        <p14:creationId xmlns:p14="http://schemas.microsoft.com/office/powerpoint/2010/main" val="14323150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4E386D-D596-43F8-8F7F-EC29E2E0A8BB}"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DEDE4D-DC37-4180-B29E-77B367E2BC86}" type="slidenum">
              <a:rPr lang="en-US" smtClean="0"/>
              <a:t>‹#›</a:t>
            </a:fld>
            <a:endParaRPr lang="en-US"/>
          </a:p>
        </p:txBody>
      </p:sp>
    </p:spTree>
    <p:extLst>
      <p:ext uri="{BB962C8B-B14F-4D97-AF65-F5344CB8AC3E}">
        <p14:creationId xmlns:p14="http://schemas.microsoft.com/office/powerpoint/2010/main" val="39427563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IA Learning Objective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1832372" y="4973334"/>
            <a:ext cx="5788654" cy="1639966"/>
          </a:xfrm>
          <a:prstGeom prst="rect">
            <a:avLst/>
          </a:prstGeom>
        </p:spPr>
      </p:pic>
      <p:sp>
        <p:nvSpPr>
          <p:cNvPr id="9" name="Text Placeholder 3"/>
          <p:cNvSpPr>
            <a:spLocks noGrp="1"/>
          </p:cNvSpPr>
          <p:nvPr>
            <p:ph type="body" sz="half" idx="12" hasCustomPrompt="1"/>
          </p:nvPr>
        </p:nvSpPr>
        <p:spPr>
          <a:xfrm>
            <a:off x="5793581" y="1355400"/>
            <a:ext cx="3328988" cy="1521280"/>
          </a:xfrm>
          <a:solidFill>
            <a:schemeClr val="tx2"/>
          </a:solidFill>
        </p:spPr>
        <p:txBody>
          <a:bodyPr/>
          <a:lstStyle>
            <a:lvl1pPr marL="0" indent="0" algn="r">
              <a:buNone/>
              <a:defRPr sz="1200" baseline="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These are the Overall Session Objectives that were submitted for CEU approval for the session and not just your portion. Your Session Chair should provide you with this information or it can be found at the bottom of your Speakers Corner.</a:t>
            </a:r>
          </a:p>
          <a:p>
            <a:pPr lvl="0"/>
            <a:endParaRPr lang="en-US" dirty="0"/>
          </a:p>
        </p:txBody>
      </p:sp>
      <p:sp>
        <p:nvSpPr>
          <p:cNvPr id="13" name="Text Placeholder 3"/>
          <p:cNvSpPr>
            <a:spLocks noGrp="1"/>
          </p:cNvSpPr>
          <p:nvPr>
            <p:ph type="body" sz="half" idx="13" hasCustomPrompt="1"/>
          </p:nvPr>
        </p:nvSpPr>
        <p:spPr>
          <a:xfrm>
            <a:off x="50007" y="1302522"/>
            <a:ext cx="1978819" cy="1521280"/>
          </a:xfrm>
          <a:solidFill>
            <a:schemeClr val="bg1"/>
          </a:solidFill>
        </p:spPr>
        <p:txBody>
          <a:bodyPr/>
          <a:lstStyle>
            <a:lvl1pPr marL="214313" indent="-214313" algn="l">
              <a:buFont typeface="Arial" panose="020B0604020202020204" pitchFamily="34" charset="0"/>
              <a:buChar char="•"/>
              <a:defRPr sz="1200" baseline="0">
                <a:solidFill>
                  <a:schemeClr val="tx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Objective 1</a:t>
            </a:r>
          </a:p>
          <a:p>
            <a:pPr lvl="0"/>
            <a:r>
              <a:rPr lang="en-US" dirty="0"/>
              <a:t>Objective 2</a:t>
            </a:r>
          </a:p>
          <a:p>
            <a:pPr lvl="0"/>
            <a:r>
              <a:rPr lang="en-US" dirty="0"/>
              <a:t>Objective 3</a:t>
            </a:r>
          </a:p>
          <a:p>
            <a:pPr lvl="0"/>
            <a:r>
              <a:rPr lang="en-US" dirty="0"/>
              <a:t>Objective 4</a:t>
            </a:r>
          </a:p>
        </p:txBody>
      </p:sp>
      <p:sp>
        <p:nvSpPr>
          <p:cNvPr id="14" name="Text Placeholder 3"/>
          <p:cNvSpPr>
            <a:spLocks noGrp="1"/>
          </p:cNvSpPr>
          <p:nvPr>
            <p:ph type="body" sz="half" idx="14" hasCustomPrompt="1"/>
          </p:nvPr>
        </p:nvSpPr>
        <p:spPr>
          <a:xfrm>
            <a:off x="50006" y="133061"/>
            <a:ext cx="8336757" cy="888965"/>
          </a:xfrm>
          <a:noFill/>
        </p:spPr>
        <p:txBody>
          <a:bodyPr>
            <a:noAutofit/>
          </a:bodyPr>
          <a:lstStyle>
            <a:lvl1pPr marL="0" indent="0" algn="l">
              <a:buNone/>
              <a:defRPr sz="2475" b="1" baseline="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Learning Objectives</a:t>
            </a:r>
          </a:p>
        </p:txBody>
      </p:sp>
    </p:spTree>
    <p:extLst>
      <p:ext uri="{BB962C8B-B14F-4D97-AF65-F5344CB8AC3E}">
        <p14:creationId xmlns:p14="http://schemas.microsoft.com/office/powerpoint/2010/main" val="20894829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cknowledgements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869" y="117476"/>
            <a:ext cx="7886700" cy="643543"/>
          </a:xfrm>
        </p:spPr>
        <p:txBody>
          <a:bodyPr>
            <a:normAutofit/>
          </a:bodyPr>
          <a:lstStyle>
            <a:lvl1pPr>
              <a:defRPr lang="en-US" sz="2700" b="1" smtClean="0">
                <a:solidFill>
                  <a:schemeClr val="bg1"/>
                </a:solidFill>
              </a:defRPr>
            </a:lvl1pPr>
          </a:lstStyle>
          <a:p>
            <a:r>
              <a:rPr lang="en-US" sz="2475" b="1" dirty="0">
                <a:solidFill>
                  <a:schemeClr val="bg1"/>
                </a:solidFill>
                <a:latin typeface="+mn-lt"/>
              </a:rPr>
              <a:t>Acknowledgements</a:t>
            </a:r>
            <a:endParaRPr lang="en-US" dirty="0"/>
          </a:p>
        </p:txBody>
      </p:sp>
      <p:sp>
        <p:nvSpPr>
          <p:cNvPr id="11" name="Text Placeholder 3"/>
          <p:cNvSpPr>
            <a:spLocks noGrp="1"/>
          </p:cNvSpPr>
          <p:nvPr>
            <p:ph type="body" sz="half" idx="13" hasCustomPrompt="1"/>
          </p:nvPr>
        </p:nvSpPr>
        <p:spPr>
          <a:xfrm>
            <a:off x="723305" y="2064522"/>
            <a:ext cx="7697390" cy="2107428"/>
          </a:xfrm>
          <a:solidFill>
            <a:schemeClr val="bg1"/>
          </a:solidFill>
        </p:spPr>
        <p:txBody>
          <a:bodyPr>
            <a:noAutofit/>
          </a:bodyPr>
          <a:lstStyle>
            <a:lvl1pPr marL="0" indent="0" algn="l">
              <a:buFont typeface="Arial" panose="020B0604020202020204" pitchFamily="34" charset="0"/>
              <a:buNone/>
              <a:defRPr sz="2100" u="none" baseline="0">
                <a:solidFill>
                  <a:schemeClr val="tx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a:lnSpc>
                <a:spcPct val="80000"/>
              </a:lnSpc>
              <a:defRPr/>
            </a:pPr>
            <a:r>
              <a:rPr lang="en-US" dirty="0"/>
              <a:t>*Content: If you want to thank others for their help, only their names and affiliations can be listed (John Doe – TCY HVAC)</a:t>
            </a:r>
            <a:br>
              <a:rPr lang="en-US" dirty="0"/>
            </a:br>
            <a:r>
              <a:rPr lang="en-US" dirty="0"/>
              <a:t/>
            </a:r>
            <a:br>
              <a:rPr lang="en-US" dirty="0"/>
            </a:br>
            <a:r>
              <a:rPr lang="en-US" dirty="0"/>
              <a:t>*No images or logos allowed</a:t>
            </a:r>
            <a:br>
              <a:rPr lang="en-US" dirty="0"/>
            </a:br>
            <a:r>
              <a:rPr lang="en-US" dirty="0"/>
              <a:t/>
            </a:r>
            <a:br>
              <a:rPr lang="en-US" dirty="0"/>
            </a:br>
            <a:r>
              <a:rPr lang="en-US" dirty="0"/>
              <a:t>*No emails or phone numbers allowed</a:t>
            </a:r>
            <a:br>
              <a:rPr lang="en-US" dirty="0"/>
            </a:br>
            <a:r>
              <a:rPr lang="en-US" dirty="0"/>
              <a:t/>
            </a:r>
            <a:br>
              <a:rPr lang="en-US" dirty="0"/>
            </a:br>
            <a:r>
              <a:rPr lang="en-US" dirty="0"/>
              <a:t>*List Potential Bias</a:t>
            </a:r>
          </a:p>
        </p:txBody>
      </p:sp>
    </p:spTree>
    <p:extLst>
      <p:ext uri="{BB962C8B-B14F-4D97-AF65-F5344CB8AC3E}">
        <p14:creationId xmlns:p14="http://schemas.microsoft.com/office/powerpoint/2010/main" val="652604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ibliograph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7156" y="107951"/>
            <a:ext cx="7886700" cy="643543"/>
          </a:xfrm>
        </p:spPr>
        <p:txBody>
          <a:bodyPr>
            <a:normAutofit/>
          </a:bodyPr>
          <a:lstStyle>
            <a:lvl1pPr>
              <a:defRPr lang="en-US" sz="2475" b="1" smtClean="0">
                <a:solidFill>
                  <a:schemeClr val="bg1"/>
                </a:solidFill>
              </a:defRPr>
            </a:lvl1pPr>
          </a:lstStyle>
          <a:p>
            <a:r>
              <a:rPr lang="en-US" sz="2475" b="1" dirty="0">
                <a:solidFill>
                  <a:schemeClr val="bg1"/>
                </a:solidFill>
                <a:latin typeface="+mn-lt"/>
              </a:rPr>
              <a:t>Bibliography</a:t>
            </a:r>
            <a:endParaRPr lang="en-US" dirty="0"/>
          </a:p>
        </p:txBody>
      </p:sp>
      <p:sp>
        <p:nvSpPr>
          <p:cNvPr id="11" name="Text Placeholder 3"/>
          <p:cNvSpPr>
            <a:spLocks noGrp="1"/>
          </p:cNvSpPr>
          <p:nvPr>
            <p:ph type="body" sz="half" idx="13" hasCustomPrompt="1"/>
          </p:nvPr>
        </p:nvSpPr>
        <p:spPr>
          <a:xfrm>
            <a:off x="944761" y="1416822"/>
            <a:ext cx="6549033" cy="4069578"/>
          </a:xfrm>
          <a:solidFill>
            <a:schemeClr val="bg1"/>
          </a:solidFill>
        </p:spPr>
        <p:txBody>
          <a:bodyPr>
            <a:noAutofit/>
          </a:bodyPr>
          <a:lstStyle>
            <a:lvl1pPr marL="0" indent="0" algn="l">
              <a:buFont typeface="Arial" panose="020B0604020202020204" pitchFamily="34" charset="0"/>
              <a:buNone/>
              <a:defRPr sz="1800" u="none" baseline="0">
                <a:solidFill>
                  <a:schemeClr val="tx1"/>
                </a:solidFill>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a:lnSpc>
                <a:spcPct val="80000"/>
              </a:lnSpc>
              <a:defRPr/>
            </a:pPr>
            <a:r>
              <a:rPr lang="en-US" sz="1500" dirty="0">
                <a:latin typeface="Arial" panose="020B0604020202020204" pitchFamily="34" charset="0"/>
                <a:cs typeface="Arial" panose="020B0604020202020204" pitchFamily="34" charset="0"/>
              </a:rPr>
              <a:t>Content – if you are referencing any publications                                                                                       *                                                                                                                       If you are a Technical Paper:                                                                   Authors name(s). 2018. Paper title in sentence style – Only first words, important words, and acronyms capitalized. ASHRAE Transactions 124 (2) (pending publication)                                                                                             *                                                                                                                              If you are a Conference Paper                                                                     Authors name(s). 2018. Example paper title written here. Presented at the 2018 ASHRAE Annual Conference, June 23-27.</a:t>
            </a:r>
            <a:endParaRPr lang="en-US" dirty="0"/>
          </a:p>
        </p:txBody>
      </p:sp>
    </p:spTree>
    <p:extLst>
      <p:ext uri="{BB962C8B-B14F-4D97-AF65-F5344CB8AC3E}">
        <p14:creationId xmlns:p14="http://schemas.microsoft.com/office/powerpoint/2010/main" val="4736625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Questio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869" y="117476"/>
            <a:ext cx="7886700" cy="643543"/>
          </a:xfrm>
        </p:spPr>
        <p:txBody>
          <a:bodyPr>
            <a:normAutofit/>
          </a:bodyPr>
          <a:lstStyle>
            <a:lvl1pPr>
              <a:defRPr lang="en-US" sz="2475" b="1" smtClean="0">
                <a:solidFill>
                  <a:schemeClr val="bg1"/>
                </a:solidFill>
              </a:defRPr>
            </a:lvl1pPr>
          </a:lstStyle>
          <a:p>
            <a:r>
              <a:rPr lang="en-US" sz="2475" b="1" dirty="0">
                <a:solidFill>
                  <a:schemeClr val="bg1"/>
                </a:solidFill>
                <a:latin typeface="+mn-lt"/>
              </a:rPr>
              <a:t>Questions?</a:t>
            </a:r>
            <a:endParaRPr lang="en-US" dirty="0"/>
          </a:p>
        </p:txBody>
      </p:sp>
      <p:sp>
        <p:nvSpPr>
          <p:cNvPr id="11" name="Text Placeholder 3"/>
          <p:cNvSpPr>
            <a:spLocks noGrp="1"/>
          </p:cNvSpPr>
          <p:nvPr>
            <p:ph type="body" sz="half" idx="13" hasCustomPrompt="1"/>
          </p:nvPr>
        </p:nvSpPr>
        <p:spPr>
          <a:xfrm>
            <a:off x="944761" y="1416822"/>
            <a:ext cx="6549033" cy="2107428"/>
          </a:xfrm>
          <a:solidFill>
            <a:schemeClr val="bg1"/>
          </a:solidFill>
        </p:spPr>
        <p:txBody>
          <a:bodyPr>
            <a:noAutofit/>
          </a:bodyPr>
          <a:lstStyle>
            <a:lvl1pPr marL="0" indent="0" algn="l">
              <a:buFont typeface="Arial" panose="020B0604020202020204" pitchFamily="34" charset="0"/>
              <a:buNone/>
              <a:defRPr sz="1800" u="none" baseline="0">
                <a:solidFill>
                  <a:schemeClr val="tx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a:lnSpc>
                <a:spcPct val="80000"/>
              </a:lnSpc>
              <a:defRPr/>
            </a:pPr>
            <a:r>
              <a:rPr lang="en-US" sz="1800" dirty="0">
                <a:latin typeface="Arial" panose="020B0604020202020204" pitchFamily="34" charset="0"/>
                <a:cs typeface="Arial" panose="020B0604020202020204" pitchFamily="34" charset="0"/>
              </a:rPr>
              <a:t>Name</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hlinkClick r:id="rId2"/>
              </a:rPr>
              <a:t>name@emailaddress.com</a:t>
            </a:r>
            <a:r>
              <a:rPr lang="en-US" sz="1800" dirty="0">
                <a:latin typeface="Arial" panose="020B0604020202020204" pitchFamily="34" charset="0"/>
                <a:cs typeface="Arial" panose="020B0604020202020204" pitchFamily="34" charset="0"/>
              </a:rPr>
              <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(You may include names and email addresses of non-presenting authors on the last slide)</a:t>
            </a:r>
            <a:br>
              <a:rPr lang="en-US" sz="1800"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r>
            <a:br>
              <a:rPr lang="en-US" dirty="0">
                <a:latin typeface="Arial" panose="020B0604020202020204" pitchFamily="34" charset="0"/>
                <a:cs typeface="Arial" panose="020B0604020202020204" pitchFamily="34" charset="0"/>
              </a:rPr>
            </a:br>
            <a:r>
              <a:rPr lang="en-US" sz="1500" dirty="0">
                <a:latin typeface="Arial" panose="020B0604020202020204" pitchFamily="34" charset="0"/>
                <a:cs typeface="Arial" panose="020B0604020202020204" pitchFamily="34" charset="0"/>
              </a:rPr>
              <a:t/>
            </a:r>
            <a:br>
              <a:rPr lang="en-US" sz="1500" dirty="0">
                <a:latin typeface="Arial" panose="020B0604020202020204" pitchFamily="34" charset="0"/>
                <a:cs typeface="Arial" panose="020B0604020202020204" pitchFamily="34" charset="0"/>
              </a:rPr>
            </a:br>
            <a:r>
              <a:rPr lang="en-US" altLang="en-US" dirty="0">
                <a:latin typeface="Arial" panose="020B0604020202020204" pitchFamily="34" charset="0"/>
                <a:cs typeface="Arial" panose="020B0604020202020204" pitchFamily="34" charset="0"/>
              </a:rPr>
              <a:t>Instruction – this slide cannot have logo or images.  Only what is shown.</a:t>
            </a:r>
            <a:endParaRPr lang="en-US" dirty="0"/>
          </a:p>
        </p:txBody>
      </p:sp>
    </p:spTree>
    <p:extLst>
      <p:ext uri="{BB962C8B-B14F-4D97-AF65-F5344CB8AC3E}">
        <p14:creationId xmlns:p14="http://schemas.microsoft.com/office/powerpoint/2010/main" val="1835494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11700" y="593367"/>
            <a:ext cx="85206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5" name="Shape 25"/>
          <p:cNvSpPr txBox="1">
            <a:spLocks noGrp="1"/>
          </p:cNvSpPr>
          <p:nvPr>
            <p:ph type="body" idx="1"/>
          </p:nvPr>
        </p:nvSpPr>
        <p:spPr>
          <a:xfrm>
            <a:off x="3117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6" name="Shape 26"/>
          <p:cNvSpPr txBox="1">
            <a:spLocks noGrp="1"/>
          </p:cNvSpPr>
          <p:nvPr>
            <p:ph type="body" idx="2"/>
          </p:nvPr>
        </p:nvSpPr>
        <p:spPr>
          <a:xfrm>
            <a:off x="48324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7" name="Shape 27"/>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869975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4E386D-D596-43F8-8F7F-EC29E2E0A8BB}"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DEDE4D-DC37-4180-B29E-77B367E2BC86}" type="slidenum">
              <a:rPr lang="en-US" smtClean="0"/>
              <a:t>‹#›</a:t>
            </a:fld>
            <a:endParaRPr lang="en-US"/>
          </a:p>
        </p:txBody>
      </p:sp>
    </p:spTree>
    <p:extLst>
      <p:ext uri="{BB962C8B-B14F-4D97-AF65-F5344CB8AC3E}">
        <p14:creationId xmlns:p14="http://schemas.microsoft.com/office/powerpoint/2010/main" val="1910263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44E386D-D596-43F8-8F7F-EC29E2E0A8BB}"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DEDE4D-DC37-4180-B29E-77B367E2BC86}" type="slidenum">
              <a:rPr lang="en-US" smtClean="0"/>
              <a:t>‹#›</a:t>
            </a:fld>
            <a:endParaRPr lang="en-US"/>
          </a:p>
        </p:txBody>
      </p:sp>
    </p:spTree>
    <p:extLst>
      <p:ext uri="{BB962C8B-B14F-4D97-AF65-F5344CB8AC3E}">
        <p14:creationId xmlns:p14="http://schemas.microsoft.com/office/powerpoint/2010/main" val="54911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44E386D-D596-43F8-8F7F-EC29E2E0A8BB}" type="datetimeFigureOut">
              <a:rPr lang="en-US" smtClean="0"/>
              <a:t>6/14/2018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DEDE4D-DC37-4180-B29E-77B367E2BC86}" type="slidenum">
              <a:rPr lang="en-US" smtClean="0"/>
              <a:t>‹#›</a:t>
            </a:fld>
            <a:endParaRPr lang="en-US"/>
          </a:p>
        </p:txBody>
      </p:sp>
    </p:spTree>
    <p:extLst>
      <p:ext uri="{BB962C8B-B14F-4D97-AF65-F5344CB8AC3E}">
        <p14:creationId xmlns:p14="http://schemas.microsoft.com/office/powerpoint/2010/main" val="3295267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44E386D-D596-43F8-8F7F-EC29E2E0A8BB}" type="datetimeFigureOut">
              <a:rPr lang="en-US" smtClean="0"/>
              <a:t>6/14/2018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7DEDE4D-DC37-4180-B29E-77B367E2BC86}" type="slidenum">
              <a:rPr lang="en-US" smtClean="0"/>
              <a:t>‹#›</a:t>
            </a:fld>
            <a:endParaRPr lang="en-US"/>
          </a:p>
        </p:txBody>
      </p:sp>
    </p:spTree>
    <p:extLst>
      <p:ext uri="{BB962C8B-B14F-4D97-AF65-F5344CB8AC3E}">
        <p14:creationId xmlns:p14="http://schemas.microsoft.com/office/powerpoint/2010/main" val="1458216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44E386D-D596-43F8-8F7F-EC29E2E0A8BB}" type="datetimeFigureOut">
              <a:rPr lang="en-US" smtClean="0"/>
              <a:t>6/14/2018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7DEDE4D-DC37-4180-B29E-77B367E2BC86}" type="slidenum">
              <a:rPr lang="en-US" smtClean="0"/>
              <a:t>‹#›</a:t>
            </a:fld>
            <a:endParaRPr lang="en-US"/>
          </a:p>
        </p:txBody>
      </p:sp>
    </p:spTree>
    <p:extLst>
      <p:ext uri="{BB962C8B-B14F-4D97-AF65-F5344CB8AC3E}">
        <p14:creationId xmlns:p14="http://schemas.microsoft.com/office/powerpoint/2010/main" val="2155384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4E386D-D596-43F8-8F7F-EC29E2E0A8BB}" type="datetimeFigureOut">
              <a:rPr lang="en-US" smtClean="0"/>
              <a:t>6/14/2018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7DEDE4D-DC37-4180-B29E-77B367E2BC86}" type="slidenum">
              <a:rPr lang="en-US" smtClean="0"/>
              <a:t>‹#›</a:t>
            </a:fld>
            <a:endParaRPr lang="en-US"/>
          </a:p>
        </p:txBody>
      </p:sp>
    </p:spTree>
    <p:extLst>
      <p:ext uri="{BB962C8B-B14F-4D97-AF65-F5344CB8AC3E}">
        <p14:creationId xmlns:p14="http://schemas.microsoft.com/office/powerpoint/2010/main" val="1041610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44E386D-D596-43F8-8F7F-EC29E2E0A8BB}" type="datetimeFigureOut">
              <a:rPr lang="en-US" smtClean="0"/>
              <a:t>6/14/2018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DEDE4D-DC37-4180-B29E-77B367E2BC86}" type="slidenum">
              <a:rPr lang="en-US" smtClean="0"/>
              <a:t>‹#›</a:t>
            </a:fld>
            <a:endParaRPr lang="en-US"/>
          </a:p>
        </p:txBody>
      </p:sp>
    </p:spTree>
    <p:extLst>
      <p:ext uri="{BB962C8B-B14F-4D97-AF65-F5344CB8AC3E}">
        <p14:creationId xmlns:p14="http://schemas.microsoft.com/office/powerpoint/2010/main" val="3334083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44E386D-D596-43F8-8F7F-EC29E2E0A8BB}" type="datetimeFigureOut">
              <a:rPr lang="en-US" smtClean="0"/>
              <a:t>6/14/2018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DEDE4D-DC37-4180-B29E-77B367E2BC86}" type="slidenum">
              <a:rPr lang="en-US" smtClean="0"/>
              <a:t>‹#›</a:t>
            </a:fld>
            <a:endParaRPr lang="en-US"/>
          </a:p>
        </p:txBody>
      </p:sp>
    </p:spTree>
    <p:extLst>
      <p:ext uri="{BB962C8B-B14F-4D97-AF65-F5344CB8AC3E}">
        <p14:creationId xmlns:p14="http://schemas.microsoft.com/office/powerpoint/2010/main" val="1193974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E386D-D596-43F8-8F7F-EC29E2E0A8BB}" type="datetimeFigureOut">
              <a:rPr lang="en-US" smtClean="0"/>
              <a:t>6/14/2018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DEDE4D-DC37-4180-B29E-77B367E2BC86}" type="slidenum">
              <a:rPr lang="en-US" smtClean="0"/>
              <a:t>‹#›</a:t>
            </a:fld>
            <a:endParaRPr lang="en-US"/>
          </a:p>
        </p:txBody>
      </p:sp>
      <p:pic>
        <p:nvPicPr>
          <p:cNvPr id="7" name="Picture 6"/>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4060" y="0"/>
            <a:ext cx="9135880" cy="6858000"/>
          </a:xfrm>
          <a:prstGeom prst="rect">
            <a:avLst/>
          </a:prstGeom>
        </p:spPr>
      </p:pic>
    </p:spTree>
    <p:extLst>
      <p:ext uri="{BB962C8B-B14F-4D97-AF65-F5344CB8AC3E}">
        <p14:creationId xmlns:p14="http://schemas.microsoft.com/office/powerpoint/2010/main" val="1330560284"/>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4" r:id="rId12"/>
    <p:sldLayoutId id="2147483665" r:id="rId13"/>
    <p:sldLayoutId id="2147483670" r:id="rId14"/>
    <p:sldLayoutId id="2147483671" r:id="rId15"/>
    <p:sldLayoutId id="2147483673"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comments" Target="../comments/comment6.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comments" Target="../comments/commen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media" Target="../media/media2.mp4"/><Relationship Id="rId7" Type="http://schemas.openxmlformats.org/officeDocument/2006/relationships/image" Target="../media/image6.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5.xml"/><Relationship Id="rId5" Type="http://schemas.openxmlformats.org/officeDocument/2006/relationships/slideLayout" Target="../slideLayouts/slideLayout13.xml"/><Relationship Id="rId10" Type="http://schemas.openxmlformats.org/officeDocument/2006/relationships/comments" Target="../comments/comment3.xml"/><Relationship Id="rId4" Type="http://schemas.openxmlformats.org/officeDocument/2006/relationships/video" Target="../media/media2.mp4"/><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4"/>
          <p:cNvSpPr>
            <a:spLocks noGrp="1"/>
          </p:cNvSpPr>
          <p:nvPr>
            <p:ph type="body" sz="half" idx="14"/>
          </p:nvPr>
        </p:nvSpPr>
        <p:spPr>
          <a:xfrm>
            <a:off x="1752004" y="3251200"/>
            <a:ext cx="5734646" cy="538617"/>
          </a:xfrm>
        </p:spPr>
        <p:txBody>
          <a:bodyPr/>
          <a:lstStyle/>
          <a:p>
            <a:r>
              <a:rPr lang="en-US" sz="3200" dirty="0"/>
              <a:t>An Experimental Study in Humid Subtropical Climate</a:t>
            </a:r>
          </a:p>
          <a:p>
            <a:endParaRPr lang="en-US" sz="3200" dirty="0"/>
          </a:p>
        </p:txBody>
      </p:sp>
      <p:sp>
        <p:nvSpPr>
          <p:cNvPr id="18" name="Text Placeholder 6"/>
          <p:cNvSpPr>
            <a:spLocks noGrp="1"/>
          </p:cNvSpPr>
          <p:nvPr>
            <p:ph type="body" sz="half" idx="16"/>
          </p:nvPr>
        </p:nvSpPr>
        <p:spPr>
          <a:xfrm>
            <a:off x="84832" y="3556841"/>
            <a:ext cx="1772543" cy="439352"/>
          </a:xfrm>
        </p:spPr>
        <p:txBody>
          <a:bodyPr/>
          <a:lstStyle/>
          <a:p>
            <a:r>
              <a:rPr lang="en-US" dirty="0"/>
              <a:t>Joseph </a:t>
            </a:r>
            <a:r>
              <a:rPr lang="en-US" dirty="0" err="1"/>
              <a:t>Rendall</a:t>
            </a:r>
            <a:endParaRPr lang="en-US" dirty="0"/>
          </a:p>
        </p:txBody>
      </p:sp>
      <p:sp>
        <p:nvSpPr>
          <p:cNvPr id="19" name="Text Placeholder 7"/>
          <p:cNvSpPr>
            <a:spLocks noGrp="1"/>
          </p:cNvSpPr>
          <p:nvPr>
            <p:ph type="body" sz="half" idx="17"/>
          </p:nvPr>
        </p:nvSpPr>
        <p:spPr>
          <a:xfrm>
            <a:off x="84832" y="4032706"/>
            <a:ext cx="1772543" cy="439352"/>
          </a:xfrm>
        </p:spPr>
        <p:txBody>
          <a:bodyPr/>
          <a:lstStyle/>
          <a:p>
            <a:r>
              <a:rPr lang="en-US" dirty="0"/>
              <a:t>Texas A&amp;M University - Kingsville </a:t>
            </a:r>
          </a:p>
        </p:txBody>
      </p:sp>
      <p:sp>
        <p:nvSpPr>
          <p:cNvPr id="20" name="Text Placeholder 8"/>
          <p:cNvSpPr>
            <a:spLocks noGrp="1"/>
          </p:cNvSpPr>
          <p:nvPr>
            <p:ph type="body" sz="half" idx="18"/>
          </p:nvPr>
        </p:nvSpPr>
        <p:spPr>
          <a:xfrm>
            <a:off x="84832" y="4508571"/>
            <a:ext cx="1772543" cy="439352"/>
          </a:xfrm>
        </p:spPr>
        <p:txBody>
          <a:bodyPr/>
          <a:lstStyle/>
          <a:p>
            <a:r>
              <a:rPr lang="en-US" dirty="0" err="1"/>
              <a:t>joseph.rendall</a:t>
            </a:r>
            <a:r>
              <a:rPr lang="en-US" dirty="0"/>
              <a:t>@</a:t>
            </a:r>
            <a:br>
              <a:rPr lang="en-US" dirty="0"/>
            </a:br>
            <a:r>
              <a:rPr lang="en-US" dirty="0"/>
              <a:t>students.tamuk.edu</a:t>
            </a:r>
          </a:p>
        </p:txBody>
      </p:sp>
      <p:sp>
        <p:nvSpPr>
          <p:cNvPr id="25" name="Text Placeholder 3"/>
          <p:cNvSpPr>
            <a:spLocks noGrp="1"/>
          </p:cNvSpPr>
          <p:nvPr>
            <p:ph type="body" sz="half" idx="13"/>
          </p:nvPr>
        </p:nvSpPr>
        <p:spPr>
          <a:xfrm>
            <a:off x="361950" y="1546846"/>
            <a:ext cx="8610600" cy="1633971"/>
          </a:xfrm>
        </p:spPr>
        <p:txBody>
          <a:bodyPr/>
          <a:lstStyle/>
          <a:p>
            <a:r>
              <a:rPr lang="en-US" sz="3600" dirty="0"/>
              <a:t>CPS 3 (HO-18-C007)</a:t>
            </a:r>
          </a:p>
          <a:p>
            <a:r>
              <a:rPr lang="en-US" sz="3600" dirty="0"/>
              <a:t>The Effect of Fenestration System on Building Daylighting and Solar Radiation</a:t>
            </a:r>
          </a:p>
        </p:txBody>
      </p:sp>
      <p:pic>
        <p:nvPicPr>
          <p:cNvPr id="13" name="Content Placeholder 12">
            <a:extLst>
              <a:ext uri="{FF2B5EF4-FFF2-40B4-BE49-F238E27FC236}">
                <a16:creationId xmlns:a16="http://schemas.microsoft.com/office/drawing/2014/main" xmlns="" id="{FCD4AD71-0754-464A-9BDF-78FE060950A1}"/>
              </a:ext>
            </a:extLst>
          </p:cNvPr>
          <p:cNvPicPr>
            <a:picLocks noGrp="1"/>
          </p:cNvPicPr>
          <p:nvPr>
            <p:ph idx="21"/>
          </p:nvPr>
        </p:nvPicPr>
        <p:blipFill>
          <a:blip r:embed="rId3"/>
          <a:stretch>
            <a:fillRect/>
          </a:stretch>
        </p:blipFill>
        <p:spPr>
          <a:xfrm>
            <a:off x="7621588" y="3826971"/>
            <a:ext cx="1314450" cy="556607"/>
          </a:xfrm>
          <a:prstGeom prst="rect">
            <a:avLst/>
          </a:prstGeom>
        </p:spPr>
      </p:pic>
    </p:spTree>
    <p:extLst>
      <p:ext uri="{BB962C8B-B14F-4D97-AF65-F5344CB8AC3E}">
        <p14:creationId xmlns:p14="http://schemas.microsoft.com/office/powerpoint/2010/main" val="27485002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2869" y="117476"/>
            <a:ext cx="7886700" cy="643543"/>
          </a:xfrm>
        </p:spPr>
        <p:txBody>
          <a:bodyPr>
            <a:normAutofit/>
          </a:bodyPr>
          <a:lstStyle>
            <a:lvl1pPr>
              <a:defRPr lang="en-US" sz="2700" b="1" smtClean="0">
                <a:solidFill>
                  <a:schemeClr val="bg1"/>
                </a:solidFill>
              </a:defRPr>
            </a:lvl1pPr>
          </a:lstStyle>
          <a:p>
            <a:r>
              <a:rPr lang="en-US" sz="2475" dirty="0"/>
              <a:t>Results: Useful Daylight Illuminance (UDI)</a:t>
            </a:r>
            <a:endParaRPr lang="en-US" dirty="0"/>
          </a:p>
        </p:txBody>
      </p:sp>
      <p:pic>
        <p:nvPicPr>
          <p:cNvPr id="1026" name="Picture 2" descr="2017-12-06 17_10_42-Microsoft Excel - Figures_ConfPap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843" y="1515653"/>
            <a:ext cx="8319518" cy="4828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6266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2869" y="117476"/>
            <a:ext cx="7886700" cy="643543"/>
          </a:xfrm>
        </p:spPr>
        <p:txBody>
          <a:bodyPr>
            <a:normAutofit/>
          </a:bodyPr>
          <a:lstStyle>
            <a:lvl1pPr>
              <a:defRPr lang="en-US" sz="2700" b="1" smtClean="0">
                <a:solidFill>
                  <a:schemeClr val="bg1"/>
                </a:solidFill>
              </a:defRPr>
            </a:lvl1pPr>
          </a:lstStyle>
          <a:p>
            <a:r>
              <a:rPr lang="en-US" sz="2475" dirty="0"/>
              <a:t>Results: Sensitivity of UDI </a:t>
            </a:r>
            <a:endParaRPr lang="en-US" dirty="0"/>
          </a:p>
        </p:txBody>
      </p:sp>
      <p:sp>
        <p:nvSpPr>
          <p:cNvPr id="5" name="Text Placeholder 2"/>
          <p:cNvSpPr>
            <a:spLocks noGrp="1"/>
          </p:cNvSpPr>
          <p:nvPr>
            <p:ph type="body" sz="half" idx="13"/>
          </p:nvPr>
        </p:nvSpPr>
        <p:spPr>
          <a:xfrm>
            <a:off x="773311" y="1877004"/>
            <a:ext cx="7697390" cy="3323646"/>
          </a:xfrm>
        </p:spPr>
        <p:txBody>
          <a:bodyPr/>
          <a:lstStyle/>
          <a:p>
            <a:pPr marL="342900" indent="-342900">
              <a:buFont typeface="Arial" panose="020B0604020202020204" pitchFamily="34" charset="0"/>
              <a:buChar char="•"/>
            </a:pPr>
            <a:r>
              <a:rPr lang="en-US" dirty="0"/>
              <a:t>East and West orientations poor UDI performance.</a:t>
            </a:r>
          </a:p>
          <a:p>
            <a:pPr marL="342900" indent="-342900">
              <a:buFont typeface="Arial" panose="020B0604020202020204" pitchFamily="34" charset="0"/>
              <a:buChar char="•"/>
            </a:pPr>
            <a:r>
              <a:rPr lang="en-US" dirty="0"/>
              <a:t>Glare (&gt;2 </a:t>
            </a:r>
            <a:r>
              <a:rPr lang="en-US" dirty="0" err="1"/>
              <a:t>klux</a:t>
            </a:r>
            <a:r>
              <a:rPr lang="en-US" dirty="0"/>
              <a:t>) was the primary problem.</a:t>
            </a:r>
          </a:p>
        </p:txBody>
      </p:sp>
      <p:pic>
        <p:nvPicPr>
          <p:cNvPr id="3074" name="Picture 2" descr="2017-12-06 16_56_12-Microsoft Excel - Figures_ConfPap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461" y="3264651"/>
            <a:ext cx="4010620" cy="3051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3" descr="2017-12-06 16_56_42-Microsoft Excel - Figures_ConfPap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0081" y="3264651"/>
            <a:ext cx="4010620" cy="3051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xmlns="" id="{F0F9FB7A-16C4-45B4-9BC5-70F0B0094B4A}"/>
              </a:ext>
            </a:extLst>
          </p:cNvPr>
          <p:cNvSpPr txBox="1"/>
          <p:nvPr/>
        </p:nvSpPr>
        <p:spPr>
          <a:xfrm>
            <a:off x="2194322" y="3264651"/>
            <a:ext cx="1402556" cy="307777"/>
          </a:xfrm>
          <a:prstGeom prst="rect">
            <a:avLst/>
          </a:prstGeom>
          <a:noFill/>
        </p:spPr>
        <p:txBody>
          <a:bodyPr wrap="square" rtlCol="0">
            <a:spAutoFit/>
          </a:bodyPr>
          <a:lstStyle/>
          <a:p>
            <a:r>
              <a:rPr lang="en-US" sz="1400" dirty="0">
                <a:solidFill>
                  <a:srgbClr val="0070C0"/>
                </a:solidFill>
              </a:rPr>
              <a:t>Good Levels</a:t>
            </a:r>
          </a:p>
        </p:txBody>
      </p:sp>
      <p:sp>
        <p:nvSpPr>
          <p:cNvPr id="9" name="TextBox 8">
            <a:extLst>
              <a:ext uri="{FF2B5EF4-FFF2-40B4-BE49-F238E27FC236}">
                <a16:creationId xmlns:a16="http://schemas.microsoft.com/office/drawing/2014/main" xmlns="" id="{E5379094-3722-440A-95D4-B7165B4F3300}"/>
              </a:ext>
            </a:extLst>
          </p:cNvPr>
          <p:cNvSpPr txBox="1"/>
          <p:nvPr/>
        </p:nvSpPr>
        <p:spPr>
          <a:xfrm>
            <a:off x="6248400" y="3257507"/>
            <a:ext cx="1402556" cy="307777"/>
          </a:xfrm>
          <a:prstGeom prst="rect">
            <a:avLst/>
          </a:prstGeom>
          <a:noFill/>
        </p:spPr>
        <p:txBody>
          <a:bodyPr wrap="square" rtlCol="0">
            <a:spAutoFit/>
          </a:bodyPr>
          <a:lstStyle/>
          <a:p>
            <a:r>
              <a:rPr lang="en-US" sz="1400" dirty="0">
                <a:solidFill>
                  <a:srgbClr val="0070C0"/>
                </a:solidFill>
              </a:rPr>
              <a:t>Good Levels</a:t>
            </a:r>
          </a:p>
        </p:txBody>
      </p:sp>
      <p:sp>
        <p:nvSpPr>
          <p:cNvPr id="10" name="TextBox 9">
            <a:extLst>
              <a:ext uri="{FF2B5EF4-FFF2-40B4-BE49-F238E27FC236}">
                <a16:creationId xmlns:a16="http://schemas.microsoft.com/office/drawing/2014/main" xmlns="" id="{A2173934-C1B2-4121-B499-7E866BF0299F}"/>
              </a:ext>
            </a:extLst>
          </p:cNvPr>
          <p:cNvSpPr txBox="1"/>
          <p:nvPr/>
        </p:nvSpPr>
        <p:spPr>
          <a:xfrm>
            <a:off x="1266528" y="4960075"/>
            <a:ext cx="1402556" cy="307777"/>
          </a:xfrm>
          <a:prstGeom prst="rect">
            <a:avLst/>
          </a:prstGeom>
          <a:noFill/>
        </p:spPr>
        <p:txBody>
          <a:bodyPr wrap="square" rtlCol="0">
            <a:spAutoFit/>
          </a:bodyPr>
          <a:lstStyle/>
          <a:p>
            <a:r>
              <a:rPr lang="en-US" sz="1400" dirty="0"/>
              <a:t>Too Dark</a:t>
            </a:r>
          </a:p>
        </p:txBody>
      </p:sp>
      <p:sp>
        <p:nvSpPr>
          <p:cNvPr id="11" name="TextBox 10">
            <a:extLst>
              <a:ext uri="{FF2B5EF4-FFF2-40B4-BE49-F238E27FC236}">
                <a16:creationId xmlns:a16="http://schemas.microsoft.com/office/drawing/2014/main" xmlns="" id="{48F178E5-0543-49CB-A752-BB383CA94106}"/>
              </a:ext>
            </a:extLst>
          </p:cNvPr>
          <p:cNvSpPr txBox="1"/>
          <p:nvPr/>
        </p:nvSpPr>
        <p:spPr>
          <a:xfrm>
            <a:off x="5277148" y="4790643"/>
            <a:ext cx="1402556" cy="307777"/>
          </a:xfrm>
          <a:prstGeom prst="rect">
            <a:avLst/>
          </a:prstGeom>
          <a:noFill/>
        </p:spPr>
        <p:txBody>
          <a:bodyPr wrap="square" rtlCol="0">
            <a:spAutoFit/>
          </a:bodyPr>
          <a:lstStyle/>
          <a:p>
            <a:r>
              <a:rPr lang="en-US" sz="1400" dirty="0"/>
              <a:t>Too Dark</a:t>
            </a:r>
          </a:p>
        </p:txBody>
      </p:sp>
    </p:spTree>
    <p:extLst>
      <p:ext uri="{BB962C8B-B14F-4D97-AF65-F5344CB8AC3E}">
        <p14:creationId xmlns:p14="http://schemas.microsoft.com/office/powerpoint/2010/main" val="170313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a:spLocks noGrp="1"/>
          </p:cNvSpPr>
          <p:nvPr>
            <p:ph type="body" sz="half" idx="13"/>
          </p:nvPr>
        </p:nvSpPr>
        <p:spPr>
          <a:xfrm>
            <a:off x="773311" y="1877004"/>
            <a:ext cx="7697390" cy="3323646"/>
          </a:xfrm>
        </p:spPr>
        <p:txBody>
          <a:bodyPr/>
          <a:lstStyle/>
          <a:p>
            <a:r>
              <a:rPr lang="en-US" dirty="0"/>
              <a:t> </a:t>
            </a:r>
          </a:p>
        </p:txBody>
      </p:sp>
      <p:sp>
        <p:nvSpPr>
          <p:cNvPr id="4" name="Title 1"/>
          <p:cNvSpPr>
            <a:spLocks noGrp="1"/>
          </p:cNvSpPr>
          <p:nvPr>
            <p:ph type="title" hasCustomPrompt="1"/>
          </p:nvPr>
        </p:nvSpPr>
        <p:spPr>
          <a:xfrm>
            <a:off x="92869" y="117476"/>
            <a:ext cx="7886700" cy="643543"/>
          </a:xfrm>
        </p:spPr>
        <p:txBody>
          <a:bodyPr>
            <a:normAutofit/>
          </a:bodyPr>
          <a:lstStyle>
            <a:lvl1pPr>
              <a:defRPr lang="en-US" sz="2700" b="1" smtClean="0">
                <a:solidFill>
                  <a:schemeClr val="bg1"/>
                </a:solidFill>
              </a:defRPr>
            </a:lvl1pPr>
          </a:lstStyle>
          <a:p>
            <a:r>
              <a:rPr lang="en-US" sz="2475" dirty="0"/>
              <a:t>Results: Transmitted Solar Radiation</a:t>
            </a:r>
            <a:endParaRPr lang="en-US" dirty="0"/>
          </a:p>
        </p:txBody>
      </p:sp>
      <p:pic>
        <p:nvPicPr>
          <p:cNvPr id="4098" name="Picture 2" descr="2017-12-07 13_56_52-Microsoft Excel - Figures_ConfPap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34" y="1266825"/>
            <a:ext cx="9137619" cy="5312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3593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a:spLocks noGrp="1"/>
          </p:cNvSpPr>
          <p:nvPr>
            <p:ph type="body" sz="half" idx="13"/>
          </p:nvPr>
        </p:nvSpPr>
        <p:spPr>
          <a:xfrm>
            <a:off x="773311" y="1877004"/>
            <a:ext cx="7697390" cy="3323646"/>
          </a:xfrm>
        </p:spPr>
        <p:txBody>
          <a:bodyPr/>
          <a:lstStyle/>
          <a:p>
            <a:r>
              <a:rPr lang="en-US" dirty="0"/>
              <a:t> </a:t>
            </a:r>
          </a:p>
        </p:txBody>
      </p:sp>
      <p:sp>
        <p:nvSpPr>
          <p:cNvPr id="4" name="Title 1"/>
          <p:cNvSpPr>
            <a:spLocks noGrp="1"/>
          </p:cNvSpPr>
          <p:nvPr>
            <p:ph type="title" hasCustomPrompt="1"/>
          </p:nvPr>
        </p:nvSpPr>
        <p:spPr>
          <a:xfrm>
            <a:off x="92869" y="117476"/>
            <a:ext cx="7886700" cy="643543"/>
          </a:xfrm>
        </p:spPr>
        <p:txBody>
          <a:bodyPr>
            <a:normAutofit/>
          </a:bodyPr>
          <a:lstStyle>
            <a:lvl1pPr>
              <a:defRPr lang="en-US" sz="2700" b="1" smtClean="0">
                <a:solidFill>
                  <a:schemeClr val="bg1"/>
                </a:solidFill>
              </a:defRPr>
            </a:lvl1pPr>
          </a:lstStyle>
          <a:p>
            <a:r>
              <a:rPr lang="en-US" sz="2475" dirty="0"/>
              <a:t>Results: Transmitted Solar Radiation</a:t>
            </a:r>
            <a:endParaRPr lang="en-US" dirty="0"/>
          </a:p>
        </p:txBody>
      </p:sp>
      <p:pic>
        <p:nvPicPr>
          <p:cNvPr id="11" name="Picture 10"/>
          <p:cNvPicPr>
            <a:picLocks noChangeAspect="1"/>
          </p:cNvPicPr>
          <p:nvPr/>
        </p:nvPicPr>
        <p:blipFill rotWithShape="1">
          <a:blip r:embed="rId2"/>
          <a:srcRect l="597" t="4859" r="3473" b="3873"/>
          <a:stretch/>
        </p:blipFill>
        <p:spPr>
          <a:xfrm>
            <a:off x="120770" y="1466491"/>
            <a:ext cx="8939198" cy="4779034"/>
          </a:xfrm>
          <a:prstGeom prst="rect">
            <a:avLst/>
          </a:prstGeom>
        </p:spPr>
      </p:pic>
    </p:spTree>
    <p:extLst>
      <p:ext uri="{BB962C8B-B14F-4D97-AF65-F5344CB8AC3E}">
        <p14:creationId xmlns:p14="http://schemas.microsoft.com/office/powerpoint/2010/main" val="3272370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2869" y="117476"/>
            <a:ext cx="7886700" cy="643543"/>
          </a:xfrm>
        </p:spPr>
        <p:txBody>
          <a:bodyPr>
            <a:normAutofit/>
          </a:bodyPr>
          <a:lstStyle>
            <a:lvl1pPr>
              <a:defRPr lang="en-US" sz="2700" b="1" smtClean="0">
                <a:solidFill>
                  <a:schemeClr val="bg1"/>
                </a:solidFill>
              </a:defRPr>
            </a:lvl1pPr>
          </a:lstStyle>
          <a:p>
            <a:r>
              <a:rPr lang="en-US" sz="2475" dirty="0"/>
              <a:t>Results: Window Transmittance</a:t>
            </a:r>
            <a:endParaRPr lang="en-US" dirty="0"/>
          </a:p>
        </p:txBody>
      </p:sp>
      <p:pic>
        <p:nvPicPr>
          <p:cNvPr id="3" name="Picture 2"/>
          <p:cNvPicPr>
            <a:picLocks noChangeAspect="1"/>
          </p:cNvPicPr>
          <p:nvPr/>
        </p:nvPicPr>
        <p:blipFill>
          <a:blip r:embed="rId3"/>
          <a:stretch>
            <a:fillRect/>
          </a:stretch>
        </p:blipFill>
        <p:spPr>
          <a:xfrm>
            <a:off x="0" y="4577741"/>
            <a:ext cx="9122977" cy="1159701"/>
          </a:xfrm>
          <a:prstGeom prst="rect">
            <a:avLst/>
          </a:prstGeom>
        </p:spPr>
      </p:pic>
      <p:pic>
        <p:nvPicPr>
          <p:cNvPr id="5" name="Picture 4">
            <a:extLst>
              <a:ext uri="{FF2B5EF4-FFF2-40B4-BE49-F238E27FC236}">
                <a16:creationId xmlns:a16="http://schemas.microsoft.com/office/drawing/2014/main" xmlns="" id="{FADD00CF-A0F2-4B0B-AAB3-980A217F51A7}"/>
              </a:ext>
            </a:extLst>
          </p:cNvPr>
          <p:cNvPicPr>
            <a:picLocks noChangeAspect="1"/>
          </p:cNvPicPr>
          <p:nvPr/>
        </p:nvPicPr>
        <p:blipFill>
          <a:blip r:embed="rId4"/>
          <a:stretch>
            <a:fillRect/>
          </a:stretch>
        </p:blipFill>
        <p:spPr>
          <a:xfrm>
            <a:off x="219061" y="2450029"/>
            <a:ext cx="8129022" cy="1598403"/>
          </a:xfrm>
          <a:prstGeom prst="rect">
            <a:avLst/>
          </a:prstGeom>
        </p:spPr>
      </p:pic>
      <p:graphicFrame>
        <p:nvGraphicFramePr>
          <p:cNvPr id="9" name="Table 8">
            <a:extLst>
              <a:ext uri="{FF2B5EF4-FFF2-40B4-BE49-F238E27FC236}">
                <a16:creationId xmlns:a16="http://schemas.microsoft.com/office/drawing/2014/main" xmlns="" id="{2AECA337-CE8B-4C2E-BD39-57DC82FBC045}"/>
              </a:ext>
            </a:extLst>
          </p:cNvPr>
          <p:cNvGraphicFramePr>
            <a:graphicFrameLocks noGrp="1"/>
          </p:cNvGraphicFramePr>
          <p:nvPr>
            <p:extLst>
              <p:ext uri="{D42A27DB-BD31-4B8C-83A1-F6EECF244321}">
                <p14:modId xmlns:p14="http://schemas.microsoft.com/office/powerpoint/2010/main" val="870663768"/>
              </p:ext>
            </p:extLst>
          </p:nvPr>
        </p:nvGraphicFramePr>
        <p:xfrm>
          <a:off x="9674942" y="4048432"/>
          <a:ext cx="208280" cy="365760"/>
        </p:xfrm>
        <a:graphic>
          <a:graphicData uri="http://schemas.openxmlformats.org/drawingml/2006/table">
            <a:tbl>
              <a:tblPr/>
              <a:tblGrid>
                <a:gridCol w="208280">
                  <a:extLst>
                    <a:ext uri="{9D8B030D-6E8A-4147-A177-3AD203B41FA5}">
                      <a16:colId xmlns:a16="http://schemas.microsoft.com/office/drawing/2014/main" xmlns="" val="3890358245"/>
                    </a:ext>
                  </a:extLst>
                </a:gridCol>
              </a:tblGrid>
              <a:tr h="0">
                <a:tc>
                  <a:txBody>
                    <a:bodyPr/>
                    <a:lstStyle/>
                    <a:p>
                      <a:endParaRPr lang="en-US"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xmlns="" val="3858027934"/>
                  </a:ext>
                </a:extLst>
              </a:tr>
            </a:tbl>
          </a:graphicData>
        </a:graphic>
      </p:graphicFrame>
      <p:sp>
        <p:nvSpPr>
          <p:cNvPr id="2" name="Rectangle 1">
            <a:extLst>
              <a:ext uri="{FF2B5EF4-FFF2-40B4-BE49-F238E27FC236}">
                <a16:creationId xmlns:a16="http://schemas.microsoft.com/office/drawing/2014/main" xmlns="" id="{B1FB421B-85B7-4E29-97E2-7E79AA033926}"/>
              </a:ext>
            </a:extLst>
          </p:cNvPr>
          <p:cNvSpPr/>
          <p:nvPr/>
        </p:nvSpPr>
        <p:spPr>
          <a:xfrm>
            <a:off x="613611" y="2237874"/>
            <a:ext cx="938463" cy="433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22DDB140-673B-40E2-B1E0-576D8989D4DF}"/>
              </a:ext>
            </a:extLst>
          </p:cNvPr>
          <p:cNvSpPr/>
          <p:nvPr/>
        </p:nvSpPr>
        <p:spPr>
          <a:xfrm>
            <a:off x="92869" y="4414192"/>
            <a:ext cx="938463" cy="433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7811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13"/>
          </p:nvPr>
        </p:nvSpPr>
        <p:spPr>
          <a:xfrm>
            <a:off x="773311" y="1877004"/>
            <a:ext cx="7697390" cy="3323646"/>
          </a:xfrm>
        </p:spPr>
        <p:txBody>
          <a:bodyPr/>
          <a:lstStyle/>
          <a:p>
            <a:pPr marL="342900" indent="-342900">
              <a:buFont typeface="Arial" panose="020B0604020202020204" pitchFamily="34" charset="0"/>
              <a:buChar char="•"/>
            </a:pPr>
            <a:r>
              <a:rPr lang="en-US" dirty="0"/>
              <a:t>Clearness index allowed for reduced experiment time </a:t>
            </a:r>
          </a:p>
          <a:p>
            <a:pPr marL="342900" indent="-342900">
              <a:buFont typeface="Arial" panose="020B0604020202020204" pitchFamily="34" charset="0"/>
              <a:buChar char="•"/>
            </a:pPr>
            <a:r>
              <a:rPr lang="en-US" dirty="0"/>
              <a:t>Thermal analysis requires conditioning and another metric </a:t>
            </a:r>
          </a:p>
          <a:p>
            <a:pPr marL="342900" indent="-342900">
              <a:buFont typeface="Arial" panose="020B0604020202020204" pitchFamily="34" charset="0"/>
              <a:buChar char="•"/>
            </a:pPr>
            <a:endParaRPr lang="en-US" dirty="0"/>
          </a:p>
        </p:txBody>
      </p:sp>
      <p:sp>
        <p:nvSpPr>
          <p:cNvPr id="4" name="Title 1"/>
          <p:cNvSpPr>
            <a:spLocks noGrp="1"/>
          </p:cNvSpPr>
          <p:nvPr>
            <p:ph type="title" hasCustomPrompt="1"/>
          </p:nvPr>
        </p:nvSpPr>
        <p:spPr>
          <a:xfrm>
            <a:off x="92869" y="117476"/>
            <a:ext cx="7886700" cy="643543"/>
          </a:xfrm>
        </p:spPr>
        <p:txBody>
          <a:bodyPr>
            <a:normAutofit/>
          </a:bodyPr>
          <a:lstStyle>
            <a:lvl1pPr>
              <a:defRPr lang="en-US" sz="2700" b="1" smtClean="0">
                <a:solidFill>
                  <a:schemeClr val="bg1"/>
                </a:solidFill>
              </a:defRPr>
            </a:lvl1pPr>
          </a:lstStyle>
          <a:p>
            <a:r>
              <a:rPr lang="en-US" sz="2475" dirty="0"/>
              <a:t>Results: Weather</a:t>
            </a:r>
            <a:endParaRPr lang="en-US" dirty="0"/>
          </a:p>
        </p:txBody>
      </p:sp>
    </p:spTree>
    <p:extLst>
      <p:ext uri="{BB962C8B-B14F-4D97-AF65-F5344CB8AC3E}">
        <p14:creationId xmlns:p14="http://schemas.microsoft.com/office/powerpoint/2010/main" val="1943974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13"/>
          </p:nvPr>
        </p:nvSpPr>
        <p:spPr>
          <a:xfrm>
            <a:off x="773311" y="1877004"/>
            <a:ext cx="7697390" cy="3323646"/>
          </a:xfrm>
        </p:spPr>
        <p:txBody>
          <a:bodyPr/>
          <a:lstStyle/>
          <a:p>
            <a:pPr marL="342900" indent="-342900">
              <a:buFont typeface="Arial" panose="020B0604020202020204" pitchFamily="34" charset="0"/>
              <a:buChar char="•"/>
            </a:pPr>
            <a:r>
              <a:rPr lang="en-US" dirty="0"/>
              <a:t>Preliminary study for test houses and sensors.</a:t>
            </a:r>
          </a:p>
          <a:p>
            <a:pPr marL="342900" indent="-342900">
              <a:buFont typeface="Arial" panose="020B0604020202020204" pitchFamily="34" charset="0"/>
              <a:buChar char="•"/>
            </a:pPr>
            <a:r>
              <a:rPr lang="en-US" dirty="0"/>
              <a:t>Small room size affects thermal convection and light reflection.</a:t>
            </a:r>
          </a:p>
          <a:p>
            <a:pPr marL="342900" indent="-342900">
              <a:buFont typeface="Arial" panose="020B0604020202020204" pitchFamily="34" charset="0"/>
              <a:buChar char="•"/>
            </a:pPr>
            <a:r>
              <a:rPr lang="en-US" dirty="0"/>
              <a:t>Results limited to summer season.</a:t>
            </a:r>
          </a:p>
        </p:txBody>
      </p:sp>
      <p:sp>
        <p:nvSpPr>
          <p:cNvPr id="4" name="Title 1"/>
          <p:cNvSpPr>
            <a:spLocks noGrp="1"/>
          </p:cNvSpPr>
          <p:nvPr>
            <p:ph type="title" hasCustomPrompt="1"/>
          </p:nvPr>
        </p:nvSpPr>
        <p:spPr>
          <a:xfrm>
            <a:off x="92869" y="117476"/>
            <a:ext cx="7886700" cy="643543"/>
          </a:xfrm>
        </p:spPr>
        <p:txBody>
          <a:bodyPr>
            <a:normAutofit/>
          </a:bodyPr>
          <a:lstStyle>
            <a:lvl1pPr>
              <a:defRPr lang="en-US" sz="2700" b="1" smtClean="0">
                <a:solidFill>
                  <a:schemeClr val="bg1"/>
                </a:solidFill>
              </a:defRPr>
            </a:lvl1pPr>
          </a:lstStyle>
          <a:p>
            <a:r>
              <a:rPr lang="en-US" sz="2475" dirty="0"/>
              <a:t>Assumptions and Limitations</a:t>
            </a:r>
            <a:endParaRPr lang="en-US" dirty="0"/>
          </a:p>
        </p:txBody>
      </p:sp>
    </p:spTree>
    <p:extLst>
      <p:ext uri="{BB962C8B-B14F-4D97-AF65-F5344CB8AC3E}">
        <p14:creationId xmlns:p14="http://schemas.microsoft.com/office/powerpoint/2010/main" val="30589279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13"/>
          </p:nvPr>
        </p:nvSpPr>
        <p:spPr>
          <a:xfrm>
            <a:off x="773311" y="1877004"/>
            <a:ext cx="7697390" cy="3323646"/>
          </a:xfrm>
        </p:spPr>
        <p:txBody>
          <a:bodyPr/>
          <a:lstStyle/>
          <a:p>
            <a:pPr marL="342900" indent="-342900">
              <a:buFont typeface="Arial" panose="020B0604020202020204" pitchFamily="34" charset="0"/>
              <a:buChar char="•"/>
            </a:pPr>
            <a:r>
              <a:rPr lang="en-US" dirty="0"/>
              <a:t>UDI Threshold sensitivity analysis </a:t>
            </a:r>
          </a:p>
          <a:p>
            <a:pPr marL="342900" indent="-342900">
              <a:buFont typeface="Arial" panose="020B0604020202020204" pitchFamily="34" charset="0"/>
              <a:buChar char="•"/>
            </a:pPr>
            <a:r>
              <a:rPr lang="en-US" dirty="0"/>
              <a:t>Data collection in other seasons</a:t>
            </a:r>
          </a:p>
          <a:p>
            <a:pPr marL="342900" indent="-342900">
              <a:buFont typeface="Arial" panose="020B0604020202020204" pitchFamily="34" charset="0"/>
              <a:buChar char="•"/>
            </a:pPr>
            <a:r>
              <a:rPr lang="en-US" dirty="0"/>
              <a:t>Thermal analysis of radiation heat gain</a:t>
            </a:r>
          </a:p>
          <a:p>
            <a:pPr marL="342900" indent="-342900">
              <a:buFont typeface="Arial" panose="020B0604020202020204" pitchFamily="34" charset="0"/>
              <a:buChar char="•"/>
            </a:pPr>
            <a:r>
              <a:rPr lang="en-US" dirty="0"/>
              <a:t>Advanced windows will be installed</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4" name="Title 1"/>
          <p:cNvSpPr>
            <a:spLocks noGrp="1"/>
          </p:cNvSpPr>
          <p:nvPr>
            <p:ph type="title" hasCustomPrompt="1"/>
          </p:nvPr>
        </p:nvSpPr>
        <p:spPr>
          <a:xfrm>
            <a:off x="92869" y="117476"/>
            <a:ext cx="7886700" cy="643543"/>
          </a:xfrm>
        </p:spPr>
        <p:txBody>
          <a:bodyPr>
            <a:normAutofit/>
          </a:bodyPr>
          <a:lstStyle>
            <a:lvl1pPr>
              <a:defRPr lang="en-US" sz="2700" b="1" smtClean="0">
                <a:solidFill>
                  <a:schemeClr val="bg1"/>
                </a:solidFill>
              </a:defRPr>
            </a:lvl1pPr>
          </a:lstStyle>
          <a:p>
            <a:r>
              <a:rPr lang="en-US" sz="2475" dirty="0"/>
              <a:t>Future Studies </a:t>
            </a:r>
            <a:endParaRPr lang="en-US" dirty="0"/>
          </a:p>
        </p:txBody>
      </p:sp>
    </p:spTree>
    <p:extLst>
      <p:ext uri="{BB962C8B-B14F-4D97-AF65-F5344CB8AC3E}">
        <p14:creationId xmlns:p14="http://schemas.microsoft.com/office/powerpoint/2010/main" val="2087148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13"/>
          </p:nvPr>
        </p:nvSpPr>
        <p:spPr>
          <a:xfrm>
            <a:off x="773311" y="1877004"/>
            <a:ext cx="7697390" cy="3323646"/>
          </a:xfrm>
        </p:spPr>
        <p:txBody>
          <a:bodyPr/>
          <a:lstStyle/>
          <a:p>
            <a:pPr marL="342900" indent="-342900">
              <a:buFont typeface="Arial" panose="020B0604020202020204" pitchFamily="34" charset="0"/>
              <a:buChar char="•"/>
            </a:pPr>
            <a:r>
              <a:rPr lang="en-US" dirty="0"/>
              <a:t>Test cells mounted on wheels and foam inserts used to vary window settings without replacing window.</a:t>
            </a:r>
          </a:p>
          <a:p>
            <a:pPr marL="342900" indent="-342900">
              <a:buFont typeface="Arial" panose="020B0604020202020204" pitchFamily="34" charset="0"/>
              <a:buChar char="•"/>
            </a:pPr>
            <a:r>
              <a:rPr lang="en-US" dirty="0"/>
              <a:t>Optimal setting for summer in SE Texas 16% WWR and South-facing orientation.</a:t>
            </a:r>
          </a:p>
          <a:p>
            <a:pPr marL="342900" indent="-342900">
              <a:buFont typeface="Arial" panose="020B0604020202020204" pitchFamily="34" charset="0"/>
              <a:buChar char="•"/>
            </a:pPr>
            <a:r>
              <a:rPr lang="en-US" dirty="0"/>
              <a:t>Additional experiments are required</a:t>
            </a:r>
          </a:p>
        </p:txBody>
      </p:sp>
      <p:sp>
        <p:nvSpPr>
          <p:cNvPr id="4" name="Title 1"/>
          <p:cNvSpPr>
            <a:spLocks noGrp="1"/>
          </p:cNvSpPr>
          <p:nvPr>
            <p:ph type="title" hasCustomPrompt="1"/>
          </p:nvPr>
        </p:nvSpPr>
        <p:spPr>
          <a:xfrm>
            <a:off x="92869" y="117476"/>
            <a:ext cx="7886700" cy="643543"/>
          </a:xfrm>
        </p:spPr>
        <p:txBody>
          <a:bodyPr>
            <a:normAutofit/>
          </a:bodyPr>
          <a:lstStyle>
            <a:lvl1pPr>
              <a:defRPr lang="en-US" sz="2700" b="1" smtClean="0">
                <a:solidFill>
                  <a:schemeClr val="bg1"/>
                </a:solidFill>
              </a:defRPr>
            </a:lvl1pPr>
          </a:lstStyle>
          <a:p>
            <a:r>
              <a:rPr lang="en-US" sz="2475" dirty="0"/>
              <a:t>Conclusions</a:t>
            </a:r>
            <a:endParaRPr lang="en-US" dirty="0"/>
          </a:p>
        </p:txBody>
      </p:sp>
    </p:spTree>
    <p:extLst>
      <p:ext uri="{BB962C8B-B14F-4D97-AF65-F5344CB8AC3E}">
        <p14:creationId xmlns:p14="http://schemas.microsoft.com/office/powerpoint/2010/main" val="1826515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13"/>
          </p:nvPr>
        </p:nvSpPr>
        <p:spPr>
          <a:xfrm>
            <a:off x="171450" y="1311442"/>
            <a:ext cx="8893969" cy="3660608"/>
          </a:xfrm>
        </p:spPr>
        <p:txBody>
          <a:bodyPr/>
          <a:lstStyle/>
          <a:p>
            <a:r>
              <a:rPr lang="en-US" sz="1300" dirty="0"/>
              <a:t>Cannon-Brookes, S. W. A. "Simple scale models for daylighting design: Analysis of sources of error in illuminance prediction." International Journal of Lighting Research and Technology 29, no. 3 (1997): 135-142.</a:t>
            </a:r>
          </a:p>
          <a:p>
            <a:r>
              <a:rPr lang="en-US" sz="1300" dirty="0"/>
              <a:t>EIA, US. "Monthly energy review." Energy Information Administration, US (2017). Retrieved August 03, 2017, from https://www.eia.gov/.</a:t>
            </a:r>
          </a:p>
          <a:p>
            <a:r>
              <a:rPr lang="en-US" sz="1300" dirty="0"/>
              <a:t>Herrera, Manuel, Sukumar Natarajan, David A. Coley, Tristan Kershaw, Alfonso P. </a:t>
            </a:r>
            <a:r>
              <a:rPr lang="en-US" sz="1300" dirty="0" err="1"/>
              <a:t>Ramallo</a:t>
            </a:r>
            <a:r>
              <a:rPr lang="en-US" sz="1300" dirty="0"/>
              <a:t>-González, Matthew Eames, Daniel </a:t>
            </a:r>
            <a:r>
              <a:rPr lang="en-US" sz="1300" dirty="0" err="1"/>
              <a:t>Fosas</a:t>
            </a:r>
            <a:r>
              <a:rPr lang="en-US" sz="1300" dirty="0"/>
              <a:t>, and Michael Wood. "A review of current and future weather data for building simulation." Building Services Engineering Research and Technology (2017): 0143624417705937.</a:t>
            </a:r>
          </a:p>
          <a:p>
            <a:r>
              <a:rPr lang="en-US" sz="1300" dirty="0"/>
              <a:t>HOMER Pro 3.9. How HOMER Calculates Clearness Index. (n.d.). Retrieved July 10, 2017, from http://www.homerenergy.com/support/docs/3.9/how_homer_calculates_clearness_index.html</a:t>
            </a:r>
          </a:p>
          <a:p>
            <a:r>
              <a:rPr lang="en-US" sz="1300" dirty="0"/>
              <a:t>NOAA ESRL GMD. NOAA Solar Position Calculator Details. (n.d.). Retrieved August 6 2017 from https://www.esrl.noaa.gov/gmd/grad/solcalc/calcdetails.html.</a:t>
            </a:r>
          </a:p>
          <a:p>
            <a:r>
              <a:rPr lang="en-US" sz="1300" dirty="0"/>
              <a:t>Reinhart, Christoph F. 4.430 Daylighting Lecture 2: The Source [PDF of </a:t>
            </a:r>
            <a:r>
              <a:rPr lang="en-US" sz="1300" dirty="0" err="1"/>
              <a:t>Powerpoint</a:t>
            </a:r>
            <a:r>
              <a:rPr lang="en-US" sz="1300" dirty="0"/>
              <a:t> slides, Page 27, Slide 54]. (2012). Retrieved June 20, 2017, from https://ocw.mit.edu/courses/architecture/4-430-daylighting-spring-2012/lecture-notes/MIT4_430S12_lec02.pdf</a:t>
            </a:r>
          </a:p>
          <a:p>
            <a:r>
              <a:rPr lang="en-US" sz="1300" dirty="0"/>
              <a:t>Reinhart, Christoph F., and Carlos </a:t>
            </a:r>
            <a:r>
              <a:rPr lang="en-US" sz="1300" dirty="0" err="1"/>
              <a:t>Cerezo</a:t>
            </a:r>
            <a:r>
              <a:rPr lang="en-US" sz="1300" dirty="0"/>
              <a:t> Davila. "Urban building energy modeling–A review of a nascent field." Building and Environment 97 (2016): 196-202.</a:t>
            </a:r>
          </a:p>
          <a:p>
            <a:r>
              <a:rPr lang="en-US" sz="1300" b="1" dirty="0"/>
              <a:t>Stephanie Chin, Joseph Rendall, </a:t>
            </a:r>
            <a:r>
              <a:rPr lang="en-US" sz="1300" b="1" dirty="0" err="1"/>
              <a:t>Xiaoyu</a:t>
            </a:r>
            <a:r>
              <a:rPr lang="en-US" sz="1300" b="1" dirty="0"/>
              <a:t> Liu, Hui Shen. 2018. The Effect of Fenestration System on Building Daylighting and Solar Radiation: An Experimental Study in Humid Subtropical Climate. Presented at the 2018 ASHRAE Annual Conference, June 23-27.</a:t>
            </a:r>
          </a:p>
          <a:p>
            <a:r>
              <a:rPr lang="en-US" sz="1300" dirty="0"/>
              <a:t>Shen, Hui, and Athanasios </a:t>
            </a:r>
            <a:r>
              <a:rPr lang="en-US" sz="1300" dirty="0" err="1"/>
              <a:t>Tzempelikos</a:t>
            </a:r>
            <a:r>
              <a:rPr lang="en-US" sz="1300" dirty="0"/>
              <a:t>. "Daylighting and energy analysis of private offices with automated interior roller shades." Solar energy 86, no. 2 (2012): 681-704.</a:t>
            </a:r>
          </a:p>
          <a:p>
            <a:r>
              <a:rPr lang="en-US" sz="1300" dirty="0"/>
              <a:t>Shen, Hui, and Athanasios </a:t>
            </a:r>
            <a:r>
              <a:rPr lang="en-US" sz="1300" dirty="0" err="1"/>
              <a:t>Tzempelikos</a:t>
            </a:r>
            <a:r>
              <a:rPr lang="en-US" sz="1300" dirty="0"/>
              <a:t>. "Sensitivity analysis on daylighting and energy performance of perimeter offices with automated shading." Building and environment 59 (2013): 303-314.</a:t>
            </a:r>
          </a:p>
        </p:txBody>
      </p:sp>
      <p:sp>
        <p:nvSpPr>
          <p:cNvPr id="4" name="Title 1"/>
          <p:cNvSpPr>
            <a:spLocks noGrp="1"/>
          </p:cNvSpPr>
          <p:nvPr>
            <p:ph type="title" hasCustomPrompt="1"/>
          </p:nvPr>
        </p:nvSpPr>
        <p:spPr>
          <a:xfrm>
            <a:off x="107156" y="107951"/>
            <a:ext cx="7886700" cy="643543"/>
          </a:xfrm>
        </p:spPr>
        <p:txBody>
          <a:bodyPr>
            <a:normAutofit/>
          </a:bodyPr>
          <a:lstStyle>
            <a:lvl1pPr>
              <a:defRPr lang="en-US" sz="2475" b="1" smtClean="0">
                <a:solidFill>
                  <a:schemeClr val="bg1"/>
                </a:solidFill>
              </a:defRPr>
            </a:lvl1pPr>
          </a:lstStyle>
          <a:p>
            <a:r>
              <a:rPr lang="en-US" sz="2475" b="1" dirty="0">
                <a:solidFill>
                  <a:schemeClr val="bg1"/>
                </a:solidFill>
                <a:latin typeface="+mn-lt"/>
              </a:rPr>
              <a:t>Bibliography</a:t>
            </a:r>
            <a:endParaRPr lang="en-US" dirty="0"/>
          </a:p>
        </p:txBody>
      </p:sp>
    </p:spTree>
    <p:extLst>
      <p:ext uri="{BB962C8B-B14F-4D97-AF65-F5344CB8AC3E}">
        <p14:creationId xmlns:p14="http://schemas.microsoft.com/office/powerpoint/2010/main" val="3780924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p:cNvSpPr>
            <a:spLocks noGrp="1"/>
          </p:cNvSpPr>
          <p:nvPr>
            <p:ph type="body" sz="half" idx="14" hasCustomPrompt="1"/>
          </p:nvPr>
        </p:nvSpPr>
        <p:spPr>
          <a:xfrm>
            <a:off x="50006" y="133061"/>
            <a:ext cx="8336757" cy="888965"/>
          </a:xfrm>
          <a:noFill/>
        </p:spPr>
        <p:txBody>
          <a:bodyPr>
            <a:noAutofit/>
          </a:bodyPr>
          <a:lstStyle>
            <a:lvl1pPr marL="0" indent="0" algn="l">
              <a:buNone/>
              <a:defRPr sz="2475" b="1" baseline="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Learning Objectives</a:t>
            </a:r>
          </a:p>
        </p:txBody>
      </p:sp>
      <p:sp>
        <p:nvSpPr>
          <p:cNvPr id="13" name="Text Placeholder 2">
            <a:extLst>
              <a:ext uri="{FF2B5EF4-FFF2-40B4-BE49-F238E27FC236}">
                <a16:creationId xmlns:a16="http://schemas.microsoft.com/office/drawing/2014/main" xmlns="" id="{BF7FA71E-2348-4021-B9B4-FE8C00B871CB}"/>
              </a:ext>
            </a:extLst>
          </p:cNvPr>
          <p:cNvSpPr txBox="1">
            <a:spLocks/>
          </p:cNvSpPr>
          <p:nvPr/>
        </p:nvSpPr>
        <p:spPr>
          <a:xfrm>
            <a:off x="773311" y="1385799"/>
            <a:ext cx="7697390" cy="3814851"/>
          </a:xfrm>
          <a:prstGeom prst="rect">
            <a:avLst/>
          </a:prstGeom>
          <a:solidFill>
            <a:schemeClr val="bg1"/>
          </a:solidFill>
        </p:spPr>
        <p:txBody>
          <a:bodyPr vert="horz" lIns="91440" tIns="45720" rIns="91440" bIns="45720" rtlCol="0">
            <a:normAutofit/>
          </a:bodyPr>
          <a:lstStyle>
            <a:lvl1pPr marL="214313" indent="-214313" algn="l" defTabSz="914400" rtl="0" eaLnBrk="1" latinLnBrk="0" hangingPunct="1">
              <a:lnSpc>
                <a:spcPct val="90000"/>
              </a:lnSpc>
              <a:spcBef>
                <a:spcPts val="1000"/>
              </a:spcBef>
              <a:buFont typeface="Arial" panose="020B0604020202020204" pitchFamily="34" charset="0"/>
              <a:buChar char="•"/>
              <a:defRPr sz="1200" kern="1200" baseline="0">
                <a:solidFill>
                  <a:schemeClr val="tx1"/>
                </a:solidFill>
                <a:latin typeface="+mn-lt"/>
                <a:ea typeface="+mn-ea"/>
                <a:cs typeface="+mn-cs"/>
              </a:defRPr>
            </a:lvl1pPr>
            <a:lvl2pPr marL="342900" indent="0" algn="l" defTabSz="914400" rtl="0" eaLnBrk="1" latinLnBrk="0" hangingPunct="1">
              <a:lnSpc>
                <a:spcPct val="90000"/>
              </a:lnSpc>
              <a:spcBef>
                <a:spcPts val="500"/>
              </a:spcBef>
              <a:buFont typeface="Arial" panose="020B0604020202020204" pitchFamily="34" charset="0"/>
              <a:buNone/>
              <a:defRPr sz="1050" kern="1200">
                <a:solidFill>
                  <a:schemeClr val="tx1"/>
                </a:solidFill>
                <a:latin typeface="+mn-lt"/>
                <a:ea typeface="+mn-ea"/>
                <a:cs typeface="+mn-cs"/>
              </a:defRPr>
            </a:lvl2pPr>
            <a:lvl3pPr marL="6858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3pPr>
            <a:lvl4pPr marL="1028700" indent="0" algn="l" defTabSz="914400" rtl="0" eaLnBrk="1" latinLnBrk="0" hangingPunct="1">
              <a:lnSpc>
                <a:spcPct val="90000"/>
              </a:lnSpc>
              <a:spcBef>
                <a:spcPts val="500"/>
              </a:spcBef>
              <a:buFont typeface="Arial" panose="020B0604020202020204" pitchFamily="34" charset="0"/>
              <a:buNone/>
              <a:defRPr sz="750" kern="1200">
                <a:solidFill>
                  <a:schemeClr val="tx1"/>
                </a:solidFill>
                <a:latin typeface="+mn-lt"/>
                <a:ea typeface="+mn-ea"/>
                <a:cs typeface="+mn-cs"/>
              </a:defRPr>
            </a:lvl4pPr>
            <a:lvl5pPr marL="1371600" indent="0" algn="l" defTabSz="914400" rtl="0" eaLnBrk="1" latinLnBrk="0" hangingPunct="1">
              <a:lnSpc>
                <a:spcPct val="90000"/>
              </a:lnSpc>
              <a:spcBef>
                <a:spcPts val="500"/>
              </a:spcBef>
              <a:buFont typeface="Arial" panose="020B0604020202020204" pitchFamily="34" charset="0"/>
              <a:buNone/>
              <a:defRPr sz="750" kern="1200">
                <a:solidFill>
                  <a:schemeClr val="tx1"/>
                </a:solidFill>
                <a:latin typeface="+mn-lt"/>
                <a:ea typeface="+mn-ea"/>
                <a:cs typeface="+mn-cs"/>
              </a:defRPr>
            </a:lvl5pPr>
            <a:lvl6pPr marL="1714500" indent="0" algn="l" defTabSz="914400" rtl="0" eaLnBrk="1" latinLnBrk="0" hangingPunct="1">
              <a:lnSpc>
                <a:spcPct val="90000"/>
              </a:lnSpc>
              <a:spcBef>
                <a:spcPts val="500"/>
              </a:spcBef>
              <a:buFont typeface="Arial" panose="020B0604020202020204" pitchFamily="34" charset="0"/>
              <a:buNone/>
              <a:defRPr sz="750" kern="1200">
                <a:solidFill>
                  <a:schemeClr val="tx1"/>
                </a:solidFill>
                <a:latin typeface="+mn-lt"/>
                <a:ea typeface="+mn-ea"/>
                <a:cs typeface="+mn-cs"/>
              </a:defRPr>
            </a:lvl6pPr>
            <a:lvl7pPr marL="2057400" indent="0" algn="l" defTabSz="914400" rtl="0" eaLnBrk="1" latinLnBrk="0" hangingPunct="1">
              <a:lnSpc>
                <a:spcPct val="90000"/>
              </a:lnSpc>
              <a:spcBef>
                <a:spcPts val="500"/>
              </a:spcBef>
              <a:buFont typeface="Arial" panose="020B0604020202020204" pitchFamily="34" charset="0"/>
              <a:buNone/>
              <a:defRPr sz="750" kern="1200">
                <a:solidFill>
                  <a:schemeClr val="tx1"/>
                </a:solidFill>
                <a:latin typeface="+mn-lt"/>
                <a:ea typeface="+mn-ea"/>
                <a:cs typeface="+mn-cs"/>
              </a:defRPr>
            </a:lvl7pPr>
            <a:lvl8pPr marL="2400300" indent="0" algn="l" defTabSz="914400" rtl="0" eaLnBrk="1" latinLnBrk="0" hangingPunct="1">
              <a:lnSpc>
                <a:spcPct val="90000"/>
              </a:lnSpc>
              <a:spcBef>
                <a:spcPts val="500"/>
              </a:spcBef>
              <a:buFont typeface="Arial" panose="020B0604020202020204" pitchFamily="34" charset="0"/>
              <a:buNone/>
              <a:defRPr sz="750" kern="1200">
                <a:solidFill>
                  <a:schemeClr val="tx1"/>
                </a:solidFill>
                <a:latin typeface="+mn-lt"/>
                <a:ea typeface="+mn-ea"/>
                <a:cs typeface="+mn-cs"/>
              </a:defRPr>
            </a:lvl8pPr>
            <a:lvl9pPr marL="2743200" indent="0" algn="l" defTabSz="914400" rtl="0" eaLnBrk="1" latinLnBrk="0" hangingPunct="1">
              <a:lnSpc>
                <a:spcPct val="90000"/>
              </a:lnSpc>
              <a:spcBef>
                <a:spcPts val="500"/>
              </a:spcBef>
              <a:buFont typeface="Arial" panose="020B0604020202020204" pitchFamily="34" charset="0"/>
              <a:buNone/>
              <a:defRPr sz="750" kern="1200">
                <a:solidFill>
                  <a:schemeClr val="tx1"/>
                </a:solidFill>
                <a:latin typeface="+mn-lt"/>
                <a:ea typeface="+mn-ea"/>
                <a:cs typeface="+mn-cs"/>
              </a:defRPr>
            </a:lvl9pPr>
          </a:lstStyle>
          <a:p>
            <a:pPr eaLnBrk="0" fontAlgn="base" hangingPunct="0">
              <a:spcBef>
                <a:spcPct val="0"/>
              </a:spcBef>
              <a:spcAft>
                <a:spcPct val="0"/>
              </a:spcAft>
              <a:buFontTx/>
              <a:buChar char="•"/>
            </a:pPr>
            <a:r>
              <a:rPr lang="en-US" altLang="en-US" sz="2000"/>
              <a:t>Provide the measured data of heating and cooling for residential community in Hot Summer and Cold Winter Zone of China. </a:t>
            </a:r>
          </a:p>
          <a:p>
            <a:pPr eaLnBrk="0" fontAlgn="base" hangingPunct="0">
              <a:spcBef>
                <a:spcPct val="0"/>
              </a:spcBef>
              <a:spcAft>
                <a:spcPct val="0"/>
              </a:spcAft>
              <a:buFontTx/>
              <a:buChar char="•"/>
            </a:pPr>
            <a:r>
              <a:rPr lang="en-US" altLang="en-US" sz="2000"/>
              <a:t>Explain the influence factor for the heating or cooling demand of residential buildings. </a:t>
            </a:r>
          </a:p>
          <a:p>
            <a:pPr eaLnBrk="0" fontAlgn="base" hangingPunct="0">
              <a:spcBef>
                <a:spcPct val="0"/>
              </a:spcBef>
              <a:spcAft>
                <a:spcPct val="0"/>
              </a:spcAft>
              <a:buFontTx/>
              <a:buChar char="•"/>
            </a:pPr>
            <a:r>
              <a:rPr lang="en-US" altLang="en-US" sz="2000" b="1"/>
              <a:t>Describe trends among window size/orientation, sun angle, and indoor daylighting/temperature metrics. </a:t>
            </a:r>
          </a:p>
          <a:p>
            <a:pPr eaLnBrk="0" fontAlgn="base" hangingPunct="0">
              <a:spcBef>
                <a:spcPct val="0"/>
              </a:spcBef>
              <a:spcAft>
                <a:spcPct val="0"/>
              </a:spcAft>
              <a:buFontTx/>
              <a:buChar char="•"/>
            </a:pPr>
            <a:r>
              <a:rPr lang="en-US" altLang="en-US" sz="2000" b="1"/>
              <a:t>List current challenges in researching/designing buildings for lighting and thermal comfort posed by sunny climates</a:t>
            </a:r>
            <a:r>
              <a:rPr lang="en-US" altLang="en-US" sz="2000"/>
              <a:t>. </a:t>
            </a:r>
          </a:p>
          <a:p>
            <a:pPr eaLnBrk="0" fontAlgn="base" hangingPunct="0">
              <a:spcBef>
                <a:spcPct val="0"/>
              </a:spcBef>
              <a:spcAft>
                <a:spcPct val="0"/>
              </a:spcAft>
              <a:buFontTx/>
              <a:buChar char="•"/>
            </a:pPr>
            <a:r>
              <a:rPr lang="en-US" altLang="en-US" sz="2000"/>
              <a:t>Evaluate overheating in free-running buildings according to the adaptive thermal comfort theory as proposed by current ASHRAE guidelines. </a:t>
            </a:r>
          </a:p>
          <a:p>
            <a:pPr eaLnBrk="0" fontAlgn="base" hangingPunct="0">
              <a:spcBef>
                <a:spcPct val="0"/>
              </a:spcBef>
              <a:spcAft>
                <a:spcPct val="0"/>
              </a:spcAft>
              <a:buFontTx/>
              <a:buChar char="•"/>
            </a:pPr>
            <a:r>
              <a:rPr lang="en-US" altLang="en-US" sz="2000"/>
              <a:t>Understand how indoor temperature in free-running buildings can be forecasted using regression analysis </a:t>
            </a:r>
          </a:p>
          <a:p>
            <a:endParaRPr lang="en-US" sz="2000" dirty="0"/>
          </a:p>
        </p:txBody>
      </p:sp>
    </p:spTree>
    <p:extLst>
      <p:ext uri="{BB962C8B-B14F-4D97-AF65-F5344CB8AC3E}">
        <p14:creationId xmlns:p14="http://schemas.microsoft.com/office/powerpoint/2010/main" val="19175469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13"/>
          </p:nvPr>
        </p:nvSpPr>
        <p:spPr>
          <a:xfrm>
            <a:off x="962014" y="1675615"/>
            <a:ext cx="7405609" cy="2107428"/>
          </a:xfrm>
        </p:spPr>
        <p:txBody>
          <a:bodyPr/>
          <a:lstStyle/>
          <a:p>
            <a:r>
              <a:rPr lang="en-US" sz="2400" dirty="0"/>
              <a:t>Stephanie Chin, schin19@mit.edu</a:t>
            </a:r>
          </a:p>
          <a:p>
            <a:r>
              <a:rPr lang="en-US" sz="2400" dirty="0"/>
              <a:t>Joseph </a:t>
            </a:r>
            <a:r>
              <a:rPr lang="en-US" sz="2400" dirty="0" err="1"/>
              <a:t>Rendall</a:t>
            </a:r>
            <a:r>
              <a:rPr lang="en-US" sz="2400" dirty="0"/>
              <a:t>, joseph.rendall@students.tamuk.edu</a:t>
            </a:r>
          </a:p>
          <a:p>
            <a:r>
              <a:rPr lang="en-US" sz="2400" dirty="0"/>
              <a:t>Dr. </a:t>
            </a:r>
            <a:r>
              <a:rPr lang="en-US" sz="2400" dirty="0" err="1"/>
              <a:t>Xiaoyu</a:t>
            </a:r>
            <a:r>
              <a:rPr lang="en-US" sz="2400" dirty="0"/>
              <a:t> Liu, xiaoyu.liu@tamuk.edu</a:t>
            </a:r>
          </a:p>
          <a:p>
            <a:r>
              <a:rPr lang="en-US" sz="2400" b="1" dirty="0"/>
              <a:t>Dr. Hui Shen</a:t>
            </a:r>
            <a:r>
              <a:rPr lang="en-US" sz="2400" dirty="0"/>
              <a:t>, </a:t>
            </a:r>
            <a:r>
              <a:rPr lang="en-US" sz="2400" b="1" dirty="0"/>
              <a:t>hui.shen@tamuk.edu</a:t>
            </a:r>
          </a:p>
          <a:p>
            <a:endParaRPr lang="en-US" sz="2400" dirty="0"/>
          </a:p>
        </p:txBody>
      </p:sp>
      <p:sp>
        <p:nvSpPr>
          <p:cNvPr id="4" name="Title 1"/>
          <p:cNvSpPr>
            <a:spLocks noGrp="1"/>
          </p:cNvSpPr>
          <p:nvPr>
            <p:ph type="title" hasCustomPrompt="1"/>
          </p:nvPr>
        </p:nvSpPr>
        <p:spPr>
          <a:xfrm>
            <a:off x="92869" y="117476"/>
            <a:ext cx="7886700" cy="643543"/>
          </a:xfrm>
        </p:spPr>
        <p:txBody>
          <a:bodyPr>
            <a:normAutofit/>
          </a:bodyPr>
          <a:lstStyle>
            <a:lvl1pPr>
              <a:defRPr lang="en-US" sz="2475" b="1" smtClean="0">
                <a:solidFill>
                  <a:schemeClr val="bg1"/>
                </a:solidFill>
              </a:defRPr>
            </a:lvl1pPr>
          </a:lstStyle>
          <a:p>
            <a:r>
              <a:rPr lang="en-US" sz="2475" b="1" dirty="0">
                <a:solidFill>
                  <a:schemeClr val="bg1"/>
                </a:solidFill>
                <a:latin typeface="+mn-lt"/>
              </a:rPr>
              <a:t>Questions?</a:t>
            </a:r>
            <a:endParaRPr lang="en-US" dirty="0"/>
          </a:p>
        </p:txBody>
      </p:sp>
    </p:spTree>
    <p:extLst>
      <p:ext uri="{BB962C8B-B14F-4D97-AF65-F5344CB8AC3E}">
        <p14:creationId xmlns:p14="http://schemas.microsoft.com/office/powerpoint/2010/main" val="3426283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13"/>
          </p:nvPr>
        </p:nvSpPr>
        <p:spPr>
          <a:xfrm>
            <a:off x="773311" y="1877004"/>
            <a:ext cx="7697390" cy="3323646"/>
          </a:xfrm>
        </p:spPr>
        <p:txBody>
          <a:bodyPr/>
          <a:lstStyle/>
          <a:p>
            <a:r>
              <a:rPr lang="en-US" dirty="0"/>
              <a:t>The authors would like to thank: </a:t>
            </a:r>
          </a:p>
          <a:p>
            <a:pPr marL="342900" indent="-342900">
              <a:buFont typeface="Arial" panose="020B0604020202020204" pitchFamily="34" charset="0"/>
              <a:buChar char="•"/>
            </a:pPr>
            <a:r>
              <a:rPr lang="en-US" dirty="0"/>
              <a:t>Dr. Hua Li and Dr. Kai </a:t>
            </a:r>
            <a:r>
              <a:rPr lang="en-US" dirty="0" err="1"/>
              <a:t>Jin</a:t>
            </a:r>
            <a:r>
              <a:rPr lang="en-US" dirty="0"/>
              <a:t> and the TAMU-K IR-SEED REU program for research support and funds</a:t>
            </a:r>
          </a:p>
          <a:p>
            <a:pPr marL="342900" indent="-342900">
              <a:buFont typeface="Arial" panose="020B0604020202020204" pitchFamily="34" charset="0"/>
              <a:buChar char="•"/>
            </a:pPr>
            <a:r>
              <a:rPr lang="en-US" dirty="0"/>
              <a:t>National Science Foundation for research funds</a:t>
            </a:r>
          </a:p>
          <a:p>
            <a:pPr marL="342900" indent="-342900">
              <a:buFont typeface="Arial" panose="020B0604020202020204" pitchFamily="34" charset="0"/>
              <a:buChar char="•"/>
            </a:pPr>
            <a:r>
              <a:rPr lang="en-US" dirty="0"/>
              <a:t>Mechanical Measurements Lab and research facilities at TAMU-K Mechanical Engineering department and travel funds</a:t>
            </a:r>
          </a:p>
          <a:p>
            <a:pPr marL="342900" indent="-342900">
              <a:buFont typeface="Arial" panose="020B0604020202020204" pitchFamily="34" charset="0"/>
              <a:buChar char="•"/>
            </a:pPr>
            <a:r>
              <a:rPr lang="en-US" dirty="0"/>
              <a:t>HERE work force development program managed by ORISE at Oak Ridge National Laboratories for travel funds</a:t>
            </a:r>
          </a:p>
          <a:p>
            <a:endParaRPr lang="en-US" dirty="0"/>
          </a:p>
          <a:p>
            <a:r>
              <a:rPr lang="en-US" i="1" dirty="0"/>
              <a:t>This study was funded by the National Science Foundation (NSF, EEC-1359414). Any opinions, findings or recommendations expressed in this poster were created by authors and not reviewed by nor necessarily reflect the views of NSF.</a:t>
            </a:r>
          </a:p>
        </p:txBody>
      </p:sp>
      <p:sp>
        <p:nvSpPr>
          <p:cNvPr id="4" name="Title 1"/>
          <p:cNvSpPr>
            <a:spLocks noGrp="1"/>
          </p:cNvSpPr>
          <p:nvPr>
            <p:ph type="title" hasCustomPrompt="1"/>
          </p:nvPr>
        </p:nvSpPr>
        <p:spPr>
          <a:xfrm>
            <a:off x="92869" y="117476"/>
            <a:ext cx="7886700" cy="643543"/>
          </a:xfrm>
        </p:spPr>
        <p:txBody>
          <a:bodyPr>
            <a:normAutofit/>
          </a:bodyPr>
          <a:lstStyle>
            <a:lvl1pPr>
              <a:defRPr lang="en-US" sz="2700" b="1" smtClean="0">
                <a:solidFill>
                  <a:schemeClr val="bg1"/>
                </a:solidFill>
              </a:defRPr>
            </a:lvl1pPr>
          </a:lstStyle>
          <a:p>
            <a:r>
              <a:rPr lang="en-US" sz="2475" b="1" dirty="0">
                <a:solidFill>
                  <a:schemeClr val="bg1"/>
                </a:solidFill>
                <a:latin typeface="+mn-lt"/>
              </a:rPr>
              <a:t>Acknowledgements</a:t>
            </a:r>
            <a:endParaRPr lang="en-US" dirty="0"/>
          </a:p>
        </p:txBody>
      </p:sp>
    </p:spTree>
    <p:extLst>
      <p:ext uri="{BB962C8B-B14F-4D97-AF65-F5344CB8AC3E}">
        <p14:creationId xmlns:p14="http://schemas.microsoft.com/office/powerpoint/2010/main" val="330824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13"/>
          </p:nvPr>
        </p:nvSpPr>
        <p:spPr>
          <a:xfrm>
            <a:off x="773311" y="1877004"/>
            <a:ext cx="7697390" cy="3323646"/>
          </a:xfrm>
        </p:spPr>
        <p:txBody>
          <a:bodyPr/>
          <a:lstStyle/>
          <a:p>
            <a:pPr marL="342900" indent="-342900">
              <a:buFont typeface="Arial" panose="020B0604020202020204" pitchFamily="34" charset="0"/>
              <a:buChar char="•"/>
            </a:pPr>
            <a:r>
              <a:rPr lang="en-US" dirty="0"/>
              <a:t>Motivation</a:t>
            </a:r>
          </a:p>
          <a:p>
            <a:pPr marL="342900" indent="-342900">
              <a:buFont typeface="Arial" panose="020B0604020202020204" pitchFamily="34" charset="0"/>
              <a:buChar char="•"/>
            </a:pPr>
            <a:r>
              <a:rPr lang="en-US" dirty="0"/>
              <a:t>Experimental Methodology</a:t>
            </a:r>
          </a:p>
          <a:p>
            <a:pPr marL="342900" indent="-342900">
              <a:buFont typeface="Arial" panose="020B0604020202020204" pitchFamily="34" charset="0"/>
              <a:buChar char="•"/>
            </a:pPr>
            <a:r>
              <a:rPr lang="en-US" dirty="0"/>
              <a:t>Preliminary Results</a:t>
            </a:r>
          </a:p>
          <a:p>
            <a:pPr marL="342900" indent="-342900">
              <a:buFont typeface="Arial" panose="020B0604020202020204" pitchFamily="34" charset="0"/>
              <a:buChar char="•"/>
            </a:pPr>
            <a:r>
              <a:rPr lang="en-US" dirty="0"/>
              <a:t>Future Studies</a:t>
            </a:r>
          </a:p>
        </p:txBody>
      </p:sp>
      <p:sp>
        <p:nvSpPr>
          <p:cNvPr id="4" name="Title 1"/>
          <p:cNvSpPr>
            <a:spLocks noGrp="1"/>
          </p:cNvSpPr>
          <p:nvPr>
            <p:ph type="title" hasCustomPrompt="1"/>
          </p:nvPr>
        </p:nvSpPr>
        <p:spPr>
          <a:xfrm>
            <a:off x="92869" y="117476"/>
            <a:ext cx="7886700" cy="643543"/>
          </a:xfrm>
        </p:spPr>
        <p:txBody>
          <a:bodyPr>
            <a:normAutofit/>
          </a:bodyPr>
          <a:lstStyle>
            <a:lvl1pPr>
              <a:defRPr lang="en-US" sz="2700" b="1" smtClean="0">
                <a:solidFill>
                  <a:schemeClr val="bg1"/>
                </a:solidFill>
              </a:defRPr>
            </a:lvl1pPr>
          </a:lstStyle>
          <a:p>
            <a:r>
              <a:rPr lang="en-US" sz="2475" dirty="0"/>
              <a:t>Outline/Agenda</a:t>
            </a:r>
            <a:endParaRPr lang="en-US" dirty="0"/>
          </a:p>
        </p:txBody>
      </p:sp>
      <p:pic>
        <p:nvPicPr>
          <p:cNvPr id="6" name="Picture 5">
            <a:extLst>
              <a:ext uri="{FF2B5EF4-FFF2-40B4-BE49-F238E27FC236}">
                <a16:creationId xmlns:a16="http://schemas.microsoft.com/office/drawing/2014/main" xmlns="" id="{1D56C989-40C8-4B74-AAF6-34303D87D975}"/>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214936" y="1426194"/>
            <a:ext cx="3748683" cy="4998244"/>
          </a:xfrm>
          <a:prstGeom prst="rect">
            <a:avLst/>
          </a:prstGeom>
        </p:spPr>
      </p:pic>
    </p:spTree>
    <p:extLst>
      <p:ext uri="{BB962C8B-B14F-4D97-AF65-F5344CB8AC3E}">
        <p14:creationId xmlns:p14="http://schemas.microsoft.com/office/powerpoint/2010/main" val="986514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13"/>
          </p:nvPr>
        </p:nvSpPr>
        <p:spPr>
          <a:xfrm>
            <a:off x="773311" y="1877004"/>
            <a:ext cx="7206258" cy="3323646"/>
          </a:xfrm>
        </p:spPr>
        <p:txBody>
          <a:bodyPr/>
          <a:lstStyle/>
          <a:p>
            <a:pPr marL="342900" indent="-342900">
              <a:buFont typeface="Arial" panose="020B0604020202020204" pitchFamily="34" charset="0"/>
              <a:buChar char="•"/>
            </a:pPr>
            <a:r>
              <a:rPr lang="en-US" dirty="0"/>
              <a:t>Optimize visual comfort vs. building energy consumption   (EIA 2017)</a:t>
            </a:r>
          </a:p>
          <a:p>
            <a:pPr marL="342900" indent="-342900">
              <a:buFont typeface="Arial" panose="020B0604020202020204" pitchFamily="34" charset="0"/>
              <a:buChar char="•"/>
            </a:pPr>
            <a:r>
              <a:rPr lang="en-US" dirty="0"/>
              <a:t>Expand-on previous research to hot &amp; humid climates     (Shen &amp; </a:t>
            </a:r>
            <a:r>
              <a:rPr lang="en-US" dirty="0" err="1"/>
              <a:t>Tzempelikos</a:t>
            </a:r>
            <a:r>
              <a:rPr lang="en-US" dirty="0"/>
              <a:t> 2012)</a:t>
            </a:r>
          </a:p>
          <a:p>
            <a:pPr marL="342900" indent="-342900">
              <a:buFont typeface="Arial" panose="020B0604020202020204" pitchFamily="34" charset="0"/>
              <a:buChar char="•"/>
            </a:pPr>
            <a:r>
              <a:rPr lang="en-US" dirty="0"/>
              <a:t>Validate future simulations as TMY data is limiting     (Reinhart 2012)</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4" name="Title 1"/>
          <p:cNvSpPr>
            <a:spLocks noGrp="1"/>
          </p:cNvSpPr>
          <p:nvPr>
            <p:ph type="title" hasCustomPrompt="1"/>
          </p:nvPr>
        </p:nvSpPr>
        <p:spPr>
          <a:xfrm>
            <a:off x="92869" y="117476"/>
            <a:ext cx="7886700" cy="643543"/>
          </a:xfrm>
        </p:spPr>
        <p:txBody>
          <a:bodyPr>
            <a:normAutofit/>
          </a:bodyPr>
          <a:lstStyle>
            <a:lvl1pPr>
              <a:defRPr lang="en-US" sz="2700" b="1" smtClean="0">
                <a:solidFill>
                  <a:schemeClr val="bg1"/>
                </a:solidFill>
              </a:defRPr>
            </a:lvl1pPr>
          </a:lstStyle>
          <a:p>
            <a:r>
              <a:rPr lang="en-US" sz="2475" dirty="0"/>
              <a:t>Motivation</a:t>
            </a:r>
            <a:endParaRPr lang="en-US" dirty="0"/>
          </a:p>
        </p:txBody>
      </p:sp>
      <p:pic>
        <p:nvPicPr>
          <p:cNvPr id="5" name="Picture 4">
            <a:extLst>
              <a:ext uri="{FF2B5EF4-FFF2-40B4-BE49-F238E27FC236}">
                <a16:creationId xmlns:a16="http://schemas.microsoft.com/office/drawing/2014/main" xmlns="" id="{62C36EDB-E3BC-49CF-8811-DD9F277F6E9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49330" y="4462617"/>
            <a:ext cx="2507461" cy="1709632"/>
          </a:xfrm>
          <a:prstGeom prst="rect">
            <a:avLst/>
          </a:prstGeom>
        </p:spPr>
      </p:pic>
      <p:pic>
        <p:nvPicPr>
          <p:cNvPr id="6" name="Day20170810_3sec_South">
            <a:hlinkClick r:id="" action="ppaction://media"/>
            <a:extLst>
              <a:ext uri="{FF2B5EF4-FFF2-40B4-BE49-F238E27FC236}">
                <a16:creationId xmlns:a16="http://schemas.microsoft.com/office/drawing/2014/main" xmlns="" id="{324172A2-0E41-498F-845A-9B0E1174E65E}"/>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92869" y="4498522"/>
            <a:ext cx="3056731" cy="1719411"/>
          </a:xfrm>
          <a:prstGeom prst="rect">
            <a:avLst/>
          </a:prstGeom>
        </p:spPr>
      </p:pic>
      <p:pic>
        <p:nvPicPr>
          <p:cNvPr id="7" name="Day20170810_3sec_East">
            <a:hlinkClick r:id="" action="ppaction://media"/>
            <a:extLst>
              <a:ext uri="{FF2B5EF4-FFF2-40B4-BE49-F238E27FC236}">
                <a16:creationId xmlns:a16="http://schemas.microsoft.com/office/drawing/2014/main" xmlns="" id="{BF12EB2C-1C68-4E86-8DCA-7BC3E206179B}"/>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5972628" y="4445502"/>
            <a:ext cx="3069772" cy="1726747"/>
          </a:xfrm>
          <a:prstGeom prst="rect">
            <a:avLst/>
          </a:prstGeom>
        </p:spPr>
      </p:pic>
      <p:sp>
        <p:nvSpPr>
          <p:cNvPr id="8" name="TextBox 7">
            <a:extLst>
              <a:ext uri="{FF2B5EF4-FFF2-40B4-BE49-F238E27FC236}">
                <a16:creationId xmlns:a16="http://schemas.microsoft.com/office/drawing/2014/main" xmlns="" id="{6DCDC484-161A-4B9B-A37A-38162DDC474B}"/>
              </a:ext>
            </a:extLst>
          </p:cNvPr>
          <p:cNvSpPr txBox="1"/>
          <p:nvPr/>
        </p:nvSpPr>
        <p:spPr>
          <a:xfrm>
            <a:off x="92869" y="4076170"/>
            <a:ext cx="3140623" cy="369332"/>
          </a:xfrm>
          <a:prstGeom prst="rect">
            <a:avLst/>
          </a:prstGeom>
          <a:noFill/>
        </p:spPr>
        <p:txBody>
          <a:bodyPr wrap="square" rtlCol="0">
            <a:spAutoFit/>
          </a:bodyPr>
          <a:lstStyle/>
          <a:p>
            <a:r>
              <a:rPr lang="en-US" dirty="0"/>
              <a:t>South-Facing in SE Texas</a:t>
            </a:r>
          </a:p>
        </p:txBody>
      </p:sp>
      <p:sp>
        <p:nvSpPr>
          <p:cNvPr id="10" name="TextBox 9">
            <a:extLst>
              <a:ext uri="{FF2B5EF4-FFF2-40B4-BE49-F238E27FC236}">
                <a16:creationId xmlns:a16="http://schemas.microsoft.com/office/drawing/2014/main" xmlns="" id="{C5449501-C675-46C2-917D-D7B00608C26C}"/>
              </a:ext>
            </a:extLst>
          </p:cNvPr>
          <p:cNvSpPr txBox="1"/>
          <p:nvPr/>
        </p:nvSpPr>
        <p:spPr>
          <a:xfrm>
            <a:off x="5983950" y="4053152"/>
            <a:ext cx="3140623" cy="369332"/>
          </a:xfrm>
          <a:prstGeom prst="rect">
            <a:avLst/>
          </a:prstGeom>
          <a:noFill/>
        </p:spPr>
        <p:txBody>
          <a:bodyPr wrap="square" rtlCol="0">
            <a:spAutoFit/>
          </a:bodyPr>
          <a:lstStyle/>
          <a:p>
            <a:r>
              <a:rPr lang="en-US" dirty="0"/>
              <a:t>East-Facing in SE Texas</a:t>
            </a:r>
          </a:p>
        </p:txBody>
      </p:sp>
    </p:spTree>
    <p:extLst>
      <p:ext uri="{BB962C8B-B14F-4D97-AF65-F5344CB8AC3E}">
        <p14:creationId xmlns:p14="http://schemas.microsoft.com/office/powerpoint/2010/main" val="3341434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 fill="hold"/>
                                        <p:tgtEl>
                                          <p:spTgt spid="6"/>
                                        </p:tgtEl>
                                      </p:cBhvr>
                                    </p:cmd>
                                  </p:childTnLst>
                                </p:cTn>
                              </p:par>
                              <p:par>
                                <p:cTn id="7" presetID="1" presetClass="mediacall" presetSubtype="0" fill="hold" nodeType="withEffect">
                                  <p:stCondLst>
                                    <p:cond delay="0"/>
                                  </p:stCondLst>
                                  <p:childTnLst>
                                    <p:cmd type="call" cmd="playFrom(0.0)">
                                      <p:cBhvr>
                                        <p:cTn id="8" dur="312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6"/>
                </p:tgtEl>
              </p:cMediaNode>
            </p:video>
            <p:seq concurrent="1" nextAc="seek">
              <p:cTn id="10" restart="whenNotActive" fill="hold" evtFilter="cancelBubble" nodeType="interactiveSeq">
                <p:stCondLst>
                  <p:cond evt="onClick" delay="0">
                    <p:tgtEl>
                      <p:spTgt spid="6"/>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6"/>
                                        </p:tgtEl>
                                      </p:cBhvr>
                                    </p:cmd>
                                  </p:childTnLst>
                                </p:cTn>
                              </p:par>
                            </p:childTnLst>
                          </p:cTn>
                        </p:par>
                      </p:childTnLst>
                    </p:cTn>
                  </p:par>
                </p:childTnLst>
              </p:cTn>
              <p:nextCondLst>
                <p:cond evt="onClick" delay="0">
                  <p:tgtEl>
                    <p:spTgt spid="6"/>
                  </p:tgtEl>
                </p:cond>
              </p:nextCondLst>
            </p:seq>
            <p:video>
              <p:cMediaNode vol="80000">
                <p:cTn id="15" repeatCount="indefinite" fill="hold" display="0">
                  <p:stCondLst>
                    <p:cond delay="indefinite"/>
                  </p:stCondLst>
                </p:cTn>
                <p:tgtEl>
                  <p:spTgt spid="7"/>
                </p:tgtEl>
              </p:cMediaNode>
            </p:video>
            <p:seq concurrent="1" nextAc="seek">
              <p:cTn id="16" restart="whenNotActive" fill="hold" evtFilter="cancelBubble" nodeType="interactiveSeq">
                <p:stCondLst>
                  <p:cond evt="onClick" delay="0">
                    <p:tgtEl>
                      <p:spTgt spid="7"/>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a:spLocks noGrp="1"/>
          </p:cNvSpPr>
          <p:nvPr>
            <p:ph type="body" sz="half" idx="13"/>
          </p:nvPr>
        </p:nvSpPr>
        <p:spPr>
          <a:xfrm>
            <a:off x="773311" y="1877004"/>
            <a:ext cx="7697390" cy="3323646"/>
          </a:xfrm>
        </p:spPr>
        <p:txBody>
          <a:bodyPr/>
          <a:lstStyle/>
          <a:p>
            <a:pPr marL="342900" indent="-342900">
              <a:buFont typeface="Arial" panose="020B0604020202020204" pitchFamily="34" charset="0"/>
              <a:buChar char="•"/>
            </a:pPr>
            <a:r>
              <a:rPr lang="en-US" dirty="0"/>
              <a:t>Sun rises north of straight E-W and only peaks into southern hemisphere at this latitude in the summer</a:t>
            </a:r>
          </a:p>
        </p:txBody>
      </p:sp>
      <p:sp>
        <p:nvSpPr>
          <p:cNvPr id="4" name="Title 1"/>
          <p:cNvSpPr>
            <a:spLocks noGrp="1"/>
          </p:cNvSpPr>
          <p:nvPr>
            <p:ph type="title" hasCustomPrompt="1"/>
          </p:nvPr>
        </p:nvSpPr>
        <p:spPr>
          <a:xfrm>
            <a:off x="92869" y="117476"/>
            <a:ext cx="7886700" cy="643543"/>
          </a:xfrm>
        </p:spPr>
        <p:txBody>
          <a:bodyPr>
            <a:normAutofit/>
          </a:bodyPr>
          <a:lstStyle>
            <a:lvl1pPr>
              <a:defRPr lang="en-US" sz="2700" b="1" smtClean="0">
                <a:solidFill>
                  <a:schemeClr val="bg1"/>
                </a:solidFill>
              </a:defRPr>
            </a:lvl1pPr>
          </a:lstStyle>
          <a:p>
            <a:r>
              <a:rPr lang="en-US" sz="2475" dirty="0"/>
              <a:t>Methodology: Sun path diagrams and UDI</a:t>
            </a:r>
            <a:endParaRPr lang="en-US" dirty="0"/>
          </a:p>
        </p:txBody>
      </p:sp>
      <p:pic>
        <p:nvPicPr>
          <p:cNvPr id="3" name="Picture 2"/>
          <p:cNvPicPr>
            <a:picLocks noChangeAspect="1"/>
          </p:cNvPicPr>
          <p:nvPr/>
        </p:nvPicPr>
        <p:blipFill rotWithShape="1">
          <a:blip r:embed="rId3"/>
          <a:srcRect l="1436" t="4740" r="38795" b="10708"/>
          <a:stretch/>
        </p:blipFill>
        <p:spPr>
          <a:xfrm>
            <a:off x="5407378" y="2755950"/>
            <a:ext cx="3137255" cy="3062901"/>
          </a:xfrm>
          <a:prstGeom prst="rect">
            <a:avLst/>
          </a:prstGeom>
        </p:spPr>
      </p:pic>
      <p:pic>
        <p:nvPicPr>
          <p:cNvPr id="2050" name="Picture 1" descr="06-30-08to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869" y="2755950"/>
            <a:ext cx="4331817" cy="3062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4291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US" dirty="0"/>
          </a:p>
        </p:txBody>
      </p:sp>
      <p:sp>
        <p:nvSpPr>
          <p:cNvPr id="4" name="Text Placeholder 3"/>
          <p:cNvSpPr>
            <a:spLocks noGrp="1"/>
          </p:cNvSpPr>
          <p:nvPr>
            <p:ph type="body" idx="2"/>
          </p:nvPr>
        </p:nvSpPr>
        <p:spPr/>
        <p:txBody>
          <a:bodyPr/>
          <a:lstStyle/>
          <a:p>
            <a:endParaRPr lang="en-US" dirty="0"/>
          </a:p>
        </p:txBody>
      </p:sp>
      <p:pic>
        <p:nvPicPr>
          <p:cNvPr id="25" name="Picture 24"/>
          <p:cNvPicPr>
            <a:picLocks noChangeAspect="1"/>
          </p:cNvPicPr>
          <p:nvPr/>
        </p:nvPicPr>
        <p:blipFill rotWithShape="1">
          <a:blip r:embed="rId3" cstate="print">
            <a:duotone>
              <a:prstClr val="black"/>
              <a:srgbClr val="FFF176">
                <a:tint val="45000"/>
                <a:satMod val="400000"/>
              </a:srgbClr>
            </a:duotone>
            <a:extLst>
              <a:ext uri="{28A0092B-C50C-407E-A947-70E740481C1C}">
                <a14:useLocalDpi xmlns:a14="http://schemas.microsoft.com/office/drawing/2010/main" val="0"/>
              </a:ext>
            </a:extLst>
          </a:blip>
          <a:srcRect t="18447" b="21331"/>
          <a:stretch/>
        </p:blipFill>
        <p:spPr>
          <a:xfrm>
            <a:off x="-5498" y="1937520"/>
            <a:ext cx="9144000" cy="4063231"/>
          </a:xfrm>
          <a:prstGeom prst="rect">
            <a:avLst/>
          </a:prstGeom>
        </p:spPr>
      </p:pic>
      <p:pic>
        <p:nvPicPr>
          <p:cNvPr id="26" name="Picture 25"/>
          <p:cNvPicPr>
            <a:picLocks noChangeAspect="1"/>
          </p:cNvPicPr>
          <p:nvPr/>
        </p:nvPicPr>
        <p:blipFill rotWithShape="1">
          <a:blip r:embed="rId4"/>
          <a:srcRect l="24164" t="44831" r="18744"/>
          <a:stretch/>
        </p:blipFill>
        <p:spPr>
          <a:xfrm>
            <a:off x="139410" y="4391982"/>
            <a:ext cx="1244079" cy="954386"/>
          </a:xfrm>
          <a:prstGeom prst="rect">
            <a:avLst/>
          </a:prstGeom>
          <a:ln w="76200">
            <a:solidFill>
              <a:srgbClr val="00B0F0"/>
            </a:solidFill>
          </a:ln>
        </p:spPr>
      </p:pic>
      <p:grpSp>
        <p:nvGrpSpPr>
          <p:cNvPr id="28" name="Group 27"/>
          <p:cNvGrpSpPr/>
          <p:nvPr/>
        </p:nvGrpSpPr>
        <p:grpSpPr>
          <a:xfrm>
            <a:off x="2779393" y="1989124"/>
            <a:ext cx="3739118" cy="1723763"/>
            <a:chOff x="2074603" y="1099328"/>
            <a:chExt cx="3792796" cy="1777222"/>
          </a:xfrm>
        </p:grpSpPr>
        <p:grpSp>
          <p:nvGrpSpPr>
            <p:cNvPr id="29" name="Group 28"/>
            <p:cNvGrpSpPr/>
            <p:nvPr/>
          </p:nvGrpSpPr>
          <p:grpSpPr>
            <a:xfrm>
              <a:off x="3265132" y="1099328"/>
              <a:ext cx="2602267" cy="1777222"/>
              <a:chOff x="4091964" y="2387222"/>
              <a:chExt cx="2602267" cy="1777222"/>
            </a:xfrm>
          </p:grpSpPr>
          <p:pic>
            <p:nvPicPr>
              <p:cNvPr id="31" name="Picture 30"/>
              <p:cNvPicPr>
                <a:picLocks noChangeAspect="1"/>
              </p:cNvPicPr>
              <p:nvPr/>
            </p:nvPicPr>
            <p:blipFill>
              <a:blip r:embed="rId5"/>
              <a:stretch>
                <a:fillRect/>
              </a:stretch>
            </p:blipFill>
            <p:spPr>
              <a:xfrm>
                <a:off x="5413439" y="2387222"/>
                <a:ext cx="1280792" cy="1777222"/>
              </a:xfrm>
              <a:prstGeom prst="rect">
                <a:avLst/>
              </a:prstGeom>
              <a:ln w="76200">
                <a:solidFill>
                  <a:srgbClr val="FF5252">
                    <a:lumMod val="60000"/>
                    <a:lumOff val="40000"/>
                  </a:srgbClr>
                </a:solidFill>
              </a:ln>
            </p:spPr>
          </p:pic>
          <p:pic>
            <p:nvPicPr>
              <p:cNvPr id="32" name="Picture 31"/>
              <p:cNvPicPr>
                <a:picLocks noChangeAspect="1"/>
              </p:cNvPicPr>
              <p:nvPr/>
            </p:nvPicPr>
            <p:blipFill rotWithShape="1">
              <a:blip r:embed="rId6"/>
              <a:srcRect t="414"/>
              <a:stretch/>
            </p:blipFill>
            <p:spPr>
              <a:xfrm>
                <a:off x="4091964" y="2387222"/>
                <a:ext cx="1325470" cy="1769856"/>
              </a:xfrm>
              <a:prstGeom prst="rect">
                <a:avLst/>
              </a:prstGeom>
              <a:ln w="76200">
                <a:solidFill>
                  <a:srgbClr val="FF5252">
                    <a:lumMod val="60000"/>
                    <a:lumOff val="40000"/>
                  </a:srgbClr>
                </a:solidFill>
              </a:ln>
            </p:spPr>
          </p:pic>
        </p:grpSp>
        <p:pic>
          <p:nvPicPr>
            <p:cNvPr id="30" name="Picture 29"/>
            <p:cNvPicPr>
              <a:picLocks noChangeAspect="1"/>
            </p:cNvPicPr>
            <p:nvPr/>
          </p:nvPicPr>
          <p:blipFill rotWithShape="1">
            <a:blip r:embed="rId7">
              <a:extLst>
                <a:ext uri="{28A0092B-C50C-407E-A947-70E740481C1C}">
                  <a14:useLocalDpi xmlns:a14="http://schemas.microsoft.com/office/drawing/2010/main" val="0"/>
                </a:ext>
              </a:extLst>
            </a:blip>
            <a:srcRect l="22886" t="18730" r="35214" b="31769"/>
            <a:stretch/>
          </p:blipFill>
          <p:spPr>
            <a:xfrm>
              <a:off x="2074603" y="1099328"/>
              <a:ext cx="1124131" cy="1769855"/>
            </a:xfrm>
            <a:prstGeom prst="rect">
              <a:avLst/>
            </a:prstGeom>
            <a:ln w="76200">
              <a:solidFill>
                <a:srgbClr val="FF5252">
                  <a:lumMod val="60000"/>
                  <a:lumOff val="40000"/>
                </a:srgbClr>
              </a:solidFill>
            </a:ln>
          </p:spPr>
        </p:pic>
      </p:grpSp>
      <p:sp>
        <p:nvSpPr>
          <p:cNvPr id="36" name="Rectangle 35"/>
          <p:cNvSpPr/>
          <p:nvPr/>
        </p:nvSpPr>
        <p:spPr>
          <a:xfrm>
            <a:off x="2929721" y="6035436"/>
            <a:ext cx="5983784" cy="461665"/>
          </a:xfrm>
          <a:prstGeom prst="rect">
            <a:avLst/>
          </a:prstGeom>
        </p:spPr>
        <p:txBody>
          <a:bodyPr wrap="square">
            <a:spAutoFit/>
          </a:bodyPr>
          <a:lstStyle/>
          <a:p>
            <a:pPr algn="r"/>
            <a:r>
              <a:rPr lang="en-US" sz="1500" dirty="0">
                <a:solidFill>
                  <a:schemeClr val="bg1">
                    <a:lumMod val="50000"/>
                  </a:schemeClr>
                </a:solidFill>
              </a:rPr>
              <a:t>Figure: Window Transmittance. </a:t>
            </a:r>
          </a:p>
          <a:p>
            <a:pPr algn="r"/>
            <a:r>
              <a:rPr lang="en-US" sz="900" dirty="0">
                <a:solidFill>
                  <a:schemeClr val="bg1">
                    <a:lumMod val="50000"/>
                  </a:schemeClr>
                </a:solidFill>
              </a:rPr>
              <a:t>Diagram adapted from https://www.pilkington.com/en-gb/uk/architects/types-of-glass/solar-control-glass/how-it-works</a:t>
            </a:r>
          </a:p>
        </p:txBody>
      </p:sp>
      <p:cxnSp>
        <p:nvCxnSpPr>
          <p:cNvPr id="38" name="Straight Arrow Connector 37"/>
          <p:cNvCxnSpPr/>
          <p:nvPr/>
        </p:nvCxnSpPr>
        <p:spPr>
          <a:xfrm>
            <a:off x="1274503" y="5493429"/>
            <a:ext cx="2461274" cy="0"/>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5295148" y="3764491"/>
            <a:ext cx="0" cy="984161"/>
          </a:xfrm>
          <a:prstGeom prst="straightConnector1">
            <a:avLst/>
          </a:prstGeom>
          <a:ln w="76200">
            <a:solidFill>
              <a:srgbClr val="FF9797"/>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735777" y="4769145"/>
            <a:ext cx="2782734" cy="830997"/>
          </a:xfrm>
          <a:prstGeom prst="rect">
            <a:avLst/>
          </a:prstGeom>
          <a:solidFill>
            <a:srgbClr val="FFFFFF">
              <a:alpha val="20000"/>
            </a:srgbClr>
          </a:solidFill>
          <a:ln w="76200">
            <a:solidFill>
              <a:srgbClr val="7030A0"/>
            </a:solidFill>
          </a:ln>
        </p:spPr>
        <p:txBody>
          <a:bodyPr wrap="square" rtlCol="0">
            <a:spAutoFit/>
          </a:bodyPr>
          <a:lstStyle/>
          <a:p>
            <a:pPr algn="ctr"/>
            <a:r>
              <a:rPr lang="en-US" sz="2400" dirty="0">
                <a:solidFill>
                  <a:schemeClr val="bg1"/>
                </a:solidFill>
              </a:rPr>
              <a:t>7 combinations of orientation and size</a:t>
            </a:r>
          </a:p>
        </p:txBody>
      </p:sp>
      <p:sp>
        <p:nvSpPr>
          <p:cNvPr id="39" name="Rectangle 38"/>
          <p:cNvSpPr/>
          <p:nvPr/>
        </p:nvSpPr>
        <p:spPr>
          <a:xfrm>
            <a:off x="1533955" y="4075751"/>
            <a:ext cx="2030777" cy="1242367"/>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TextBox 32"/>
          <p:cNvSpPr txBox="1"/>
          <p:nvPr/>
        </p:nvSpPr>
        <p:spPr>
          <a:xfrm>
            <a:off x="1383490" y="3835322"/>
            <a:ext cx="1331537" cy="646331"/>
          </a:xfrm>
          <a:prstGeom prst="rect">
            <a:avLst/>
          </a:prstGeom>
          <a:solidFill>
            <a:srgbClr val="FF00FF">
              <a:alpha val="16863"/>
            </a:srgbClr>
          </a:solidFill>
          <a:ln w="38100">
            <a:solidFill>
              <a:srgbClr val="FF00FF"/>
            </a:solidFill>
          </a:ln>
        </p:spPr>
        <p:txBody>
          <a:bodyPr wrap="square" rtlCol="0">
            <a:spAutoFit/>
          </a:bodyPr>
          <a:lstStyle/>
          <a:p>
            <a:pPr algn="ctr"/>
            <a:r>
              <a:rPr lang="en-US" dirty="0">
                <a:solidFill>
                  <a:schemeClr val="bg1"/>
                </a:solidFill>
              </a:rPr>
              <a:t>Test House B</a:t>
            </a:r>
          </a:p>
        </p:txBody>
      </p:sp>
      <p:sp>
        <p:nvSpPr>
          <p:cNvPr id="37" name="TextBox 36"/>
          <p:cNvSpPr txBox="1"/>
          <p:nvPr/>
        </p:nvSpPr>
        <p:spPr>
          <a:xfrm>
            <a:off x="2815652" y="3961877"/>
            <a:ext cx="1331537" cy="646331"/>
          </a:xfrm>
          <a:prstGeom prst="rect">
            <a:avLst/>
          </a:prstGeom>
          <a:solidFill>
            <a:srgbClr val="00A400">
              <a:alpha val="16863"/>
            </a:srgbClr>
          </a:solidFill>
          <a:ln w="38100">
            <a:solidFill>
              <a:srgbClr val="00A400"/>
            </a:solidFill>
          </a:ln>
        </p:spPr>
        <p:txBody>
          <a:bodyPr wrap="square" rtlCol="0">
            <a:spAutoFit/>
          </a:bodyPr>
          <a:lstStyle/>
          <a:p>
            <a:pPr algn="ctr"/>
            <a:r>
              <a:rPr lang="en-US" dirty="0">
                <a:solidFill>
                  <a:schemeClr val="bg1"/>
                </a:solidFill>
              </a:rPr>
              <a:t>Test House A</a:t>
            </a:r>
          </a:p>
        </p:txBody>
      </p:sp>
      <p:sp>
        <p:nvSpPr>
          <p:cNvPr id="54" name="TextBox 53"/>
          <p:cNvSpPr txBox="1"/>
          <p:nvPr/>
        </p:nvSpPr>
        <p:spPr>
          <a:xfrm>
            <a:off x="110449" y="5366123"/>
            <a:ext cx="1300442" cy="346984"/>
          </a:xfrm>
          <a:prstGeom prst="rect">
            <a:avLst/>
          </a:prstGeom>
          <a:solidFill>
            <a:srgbClr val="00B0F0"/>
          </a:solidFill>
          <a:ln w="76200">
            <a:solidFill>
              <a:srgbClr val="00B0F0"/>
            </a:solidFill>
          </a:ln>
        </p:spPr>
        <p:txBody>
          <a:bodyPr wrap="none" lIns="6858" rIns="6858" rtlCol="0">
            <a:noAutofit/>
          </a:bodyPr>
          <a:lstStyle/>
          <a:p>
            <a:pPr algn="ctr"/>
            <a:r>
              <a:rPr lang="en-US" dirty="0">
                <a:solidFill>
                  <a:schemeClr val="bg1"/>
                </a:solidFill>
              </a:rPr>
              <a:t>4 Orientations</a:t>
            </a:r>
          </a:p>
        </p:txBody>
      </p:sp>
      <p:sp>
        <p:nvSpPr>
          <p:cNvPr id="55" name="TextBox 54"/>
          <p:cNvSpPr txBox="1"/>
          <p:nvPr/>
        </p:nvSpPr>
        <p:spPr>
          <a:xfrm>
            <a:off x="4590076" y="3749108"/>
            <a:ext cx="1331537" cy="369332"/>
          </a:xfrm>
          <a:prstGeom prst="rect">
            <a:avLst/>
          </a:prstGeom>
          <a:solidFill>
            <a:srgbClr val="FF9797"/>
          </a:solidFill>
          <a:ln w="76200">
            <a:solidFill>
              <a:srgbClr val="FF9797"/>
            </a:solidFill>
          </a:ln>
        </p:spPr>
        <p:txBody>
          <a:bodyPr wrap="square" rtlCol="0">
            <a:spAutoFit/>
          </a:bodyPr>
          <a:lstStyle/>
          <a:p>
            <a:pPr algn="ctr"/>
            <a:r>
              <a:rPr lang="en-US" dirty="0">
                <a:solidFill>
                  <a:schemeClr val="bg1"/>
                </a:solidFill>
              </a:rPr>
              <a:t>4 Sizes</a:t>
            </a:r>
          </a:p>
        </p:txBody>
      </p:sp>
      <p:sp>
        <p:nvSpPr>
          <p:cNvPr id="6" name="Slide Number Placeholder 5"/>
          <p:cNvSpPr>
            <a:spLocks noGrp="1"/>
          </p:cNvSpPr>
          <p:nvPr>
            <p:ph type="sldNum" idx="12"/>
          </p:nvPr>
        </p:nvSpPr>
        <p:spPr/>
        <p:txBody>
          <a:bodyPr/>
          <a:lstStyle/>
          <a:p>
            <a:fld id="{00000000-1234-1234-1234-123412341234}" type="slidenum">
              <a:rPr lang="en" sz="1350">
                <a:solidFill>
                  <a:schemeClr val="bg1"/>
                </a:solidFill>
                <a:latin typeface="Arial" panose="020B0604020202020204" pitchFamily="34" charset="0"/>
                <a:cs typeface="Arial" panose="020B0604020202020204" pitchFamily="34" charset="0"/>
              </a:rPr>
              <a:pPr/>
              <a:t>7</a:t>
            </a:fld>
            <a:endParaRPr lang="en" sz="1350" dirty="0">
              <a:solidFill>
                <a:schemeClr val="bg1"/>
              </a:solidFill>
              <a:latin typeface="Arial" panose="020B0604020202020204" pitchFamily="34" charset="0"/>
              <a:cs typeface="Arial" panose="020B0604020202020204" pitchFamily="34" charset="0"/>
            </a:endParaRPr>
          </a:p>
        </p:txBody>
      </p:sp>
      <p:pic>
        <p:nvPicPr>
          <p:cNvPr id="40" name="Picture 39" descr="https://lh3.googleusercontent.com/Z9cFXJo6_86RrtnNVD7ADvNzaCnCRAh9CUTyr0wLxNcGr3QKBmkReR4y0HsWQpOrHEabxjgaWR3mOnFx-hHGr-4WVgWX8XLljvFofuzlL8s9AQo-J8IA1sFo9ybaulcoNkT9H-A-Zo2B06xEF6ZwTOvIXA4-rwIZmqgNT3wcgWzw4102ZHsJEFV0ziMxbr7lbUheEMg3cEz4ElYUFQ8rGdp0f9ljCEbGnx6F_AdGgDyxmYZLbgL_W6m9ugsVwFWRefFbmI5LfdvI3gWB8MGTWYYI7VYfWjKke0ZesftNjeGTS7Q2-ZLZhUBhYI4i-ALA_zwlfyCxBFixS0Zl2fJ1e_bM363UtgBH64eu05MkTnymxw9VOgPUprQOAwvEaZfZza9B4bSShWT4opD_lHkftbdx3nlHf_7-WQVDi4Yk8geqDDLxkLgEQwma3hKBxkfcu1EIgkdgAFSM-M0VnxkNSoPUruiI6oD6xxxOYPCeVtO6tQYlWJ6ajNrQSU0SG5WW5P5Os4YMWn9EYQm2TOhofpbnm19kHXWig3r1Nx1yt0vWJ2aoCU5esvZX1sZkWWlc86u77LhAV8qh6VMVhZU-ej-IzJn6t4Elip4kDPrDFkw3dpGNFMkg=w507-h675-n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15491" y="2159458"/>
            <a:ext cx="2570232" cy="3421905"/>
          </a:xfrm>
          <a:prstGeom prst="rect">
            <a:avLst/>
          </a:prstGeom>
          <a:noFill/>
          <a:ln w="76200">
            <a:solidFill>
              <a:srgbClr val="FFFF00"/>
            </a:solidFill>
          </a:ln>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7600607" y="5257572"/>
            <a:ext cx="1331537" cy="369332"/>
          </a:xfrm>
          <a:prstGeom prst="rect">
            <a:avLst/>
          </a:prstGeom>
          <a:solidFill>
            <a:srgbClr val="FCFEFF">
              <a:alpha val="16863"/>
            </a:srgbClr>
          </a:solidFill>
          <a:ln w="76200">
            <a:solidFill>
              <a:srgbClr val="7030A0"/>
            </a:solidFill>
          </a:ln>
        </p:spPr>
        <p:txBody>
          <a:bodyPr wrap="square" rtlCol="0">
            <a:spAutoFit/>
          </a:bodyPr>
          <a:lstStyle/>
          <a:p>
            <a:pPr algn="ctr"/>
            <a:r>
              <a:rPr lang="en-US" dirty="0">
                <a:solidFill>
                  <a:schemeClr val="bg1"/>
                </a:solidFill>
              </a:rPr>
              <a:t>2 Types</a:t>
            </a:r>
          </a:p>
        </p:txBody>
      </p:sp>
      <p:sp>
        <p:nvSpPr>
          <p:cNvPr id="34" name="Title 1"/>
          <p:cNvSpPr txBox="1">
            <a:spLocks/>
          </p:cNvSpPr>
          <p:nvPr/>
        </p:nvSpPr>
        <p:spPr>
          <a:xfrm>
            <a:off x="92869" y="117476"/>
            <a:ext cx="7886700" cy="643543"/>
          </a:xfrm>
          <a:prstGeom prst="rect">
            <a:avLst/>
          </a:prstGeom>
        </p:spPr>
        <p:txBody>
          <a:bodyPr vert="horz" lIns="91425" tIns="91425" rIns="91425" bIns="91425" rtlCol="0" anchor="t" anchorCtr="0">
            <a:normAutofit/>
          </a:bodyPr>
          <a:lstStyle>
            <a:lvl1pPr lvl="0" algn="l" defTabSz="914400" rtl="0" eaLnBrk="1" latinLnBrk="0" hangingPunct="1">
              <a:lnSpc>
                <a:spcPct val="90000"/>
              </a:lnSpc>
              <a:spcBef>
                <a:spcPts val="0"/>
              </a:spcBef>
              <a:buNone/>
              <a:defRPr lang="en-US" sz="2700" b="1" kern="1200" smtClean="0">
                <a:solidFill>
                  <a:schemeClr val="bg1"/>
                </a:solidFill>
                <a:latin typeface="+mj-lt"/>
                <a:ea typeface="+mj-ea"/>
                <a:cs typeface="+mj-cs"/>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sz="2475" dirty="0"/>
              <a:t>Methodology: Experiment Settings</a:t>
            </a:r>
            <a:endParaRPr lang="en-US" dirty="0"/>
          </a:p>
        </p:txBody>
      </p:sp>
      <p:sp>
        <p:nvSpPr>
          <p:cNvPr id="8" name="Title 7"/>
          <p:cNvSpPr>
            <a:spLocks noGrp="1"/>
          </p:cNvSpPr>
          <p:nvPr>
            <p:ph type="title"/>
          </p:nvPr>
        </p:nvSpPr>
        <p:spPr/>
        <p:txBody>
          <a:bodyPr>
            <a:normAutofit fontScale="90000"/>
          </a:bodyPr>
          <a:lstStyle/>
          <a:p>
            <a:endParaRPr lang="en-US"/>
          </a:p>
        </p:txBody>
      </p:sp>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88923" y="1640761"/>
            <a:ext cx="2273896" cy="1798281"/>
          </a:xfrm>
          <a:prstGeom prst="rect">
            <a:avLst/>
          </a:prstGeom>
        </p:spPr>
      </p:pic>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01473" y="3440856"/>
            <a:ext cx="2258207" cy="1785873"/>
          </a:xfrm>
          <a:prstGeom prst="rect">
            <a:avLst/>
          </a:prstGeom>
        </p:spPr>
      </p:pic>
    </p:spTree>
    <p:extLst>
      <p:ext uri="{BB962C8B-B14F-4D97-AF65-F5344CB8AC3E}">
        <p14:creationId xmlns:p14="http://schemas.microsoft.com/office/powerpoint/2010/main" val="248343127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50"/>
                                        <p:tgtEl>
                                          <p:spTgt spid="39"/>
                                        </p:tgtEl>
                                      </p:cBhvr>
                                    </p:animEffect>
                                    <p:set>
                                      <p:cBhvr>
                                        <p:cTn id="7" dur="1" fill="hold">
                                          <p:stCondLst>
                                            <p:cond delay="249"/>
                                          </p:stCondLst>
                                        </p:cTn>
                                        <p:tgtEl>
                                          <p:spTgt spid="3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250"/>
                                        <p:tgtEl>
                                          <p:spTgt spid="40"/>
                                        </p:tgtEl>
                                      </p:cBhvr>
                                    </p:animEffect>
                                    <p:set>
                                      <p:cBhvr>
                                        <p:cTn id="10" dur="1" fill="hold">
                                          <p:stCondLst>
                                            <p:cond delay="249"/>
                                          </p:stCondLst>
                                        </p:cTn>
                                        <p:tgtEl>
                                          <p:spTgt spid="40"/>
                                        </p:tgtEl>
                                        <p:attrNameLst>
                                          <p:attrName>style.visibility</p:attrName>
                                        </p:attrNameLst>
                                      </p:cBhvr>
                                      <p:to>
                                        <p:strVal val="hidden"/>
                                      </p:to>
                                    </p:set>
                                  </p:childTnLst>
                                </p:cTn>
                              </p:par>
                              <p:par>
                                <p:cTn id="11" presetID="22" presetClass="entr" presetSubtype="1"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up)">
                                      <p:cBhvr>
                                        <p:cTn id="13" dur="250"/>
                                        <p:tgtEl>
                                          <p:spTgt spid="26"/>
                                        </p:tgtEl>
                                      </p:cBhvr>
                                    </p:animEffect>
                                  </p:childTnLst>
                                </p:cTn>
                              </p:par>
                            </p:childTnLst>
                          </p:cTn>
                        </p:par>
                        <p:par>
                          <p:cTn id="14" fill="hold">
                            <p:stCondLst>
                              <p:cond delay="250"/>
                            </p:stCondLst>
                            <p:childTnLst>
                              <p:par>
                                <p:cTn id="15" presetID="1" presetClass="entr" presetSubtype="0" fill="hold" grpId="0" nodeType="after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wipe(up)">
                                      <p:cBhvr>
                                        <p:cTn id="21" dur="250"/>
                                        <p:tgtEl>
                                          <p:spTgt spid="28"/>
                                        </p:tgtEl>
                                      </p:cBhvr>
                                    </p:animEffect>
                                  </p:childTnLst>
                                </p:cTn>
                              </p:par>
                            </p:childTnLst>
                          </p:cTn>
                        </p:par>
                        <p:par>
                          <p:cTn id="22" fill="hold">
                            <p:stCondLst>
                              <p:cond delay="250"/>
                            </p:stCondLst>
                            <p:childTnLst>
                              <p:par>
                                <p:cTn id="23" presetID="1" presetClass="entr" presetSubtype="0" fill="hold" grpId="0" nodeType="after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wipe(left)">
                                      <p:cBhvr>
                                        <p:cTn id="29" dur="250"/>
                                        <p:tgtEl>
                                          <p:spTgt spid="38"/>
                                        </p:tgtEl>
                                      </p:cBhvr>
                                    </p:animEffect>
                                  </p:childTnLst>
                                </p:cTn>
                              </p:par>
                              <p:par>
                                <p:cTn id="30" presetID="22" presetClass="entr" presetSubtype="1" fill="hold"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wipe(up)">
                                      <p:cBhvr>
                                        <p:cTn id="32" dur="250"/>
                                        <p:tgtEl>
                                          <p:spTgt spid="41"/>
                                        </p:tgtEl>
                                      </p:cBhvr>
                                    </p:animEffect>
                                  </p:childTnLst>
                                </p:cTn>
                              </p:par>
                            </p:childTnLst>
                          </p:cTn>
                        </p:par>
                        <p:par>
                          <p:cTn id="33" fill="hold">
                            <p:stCondLst>
                              <p:cond delay="250"/>
                            </p:stCondLst>
                            <p:childTnLst>
                              <p:par>
                                <p:cTn id="34" presetID="1" presetClass="entr" presetSubtype="0" fill="hold" grpId="0" nodeType="afterEffect">
                                  <p:stCondLst>
                                    <p:cond delay="0"/>
                                  </p:stCondLst>
                                  <p:childTnLst>
                                    <p:set>
                                      <p:cBhvr>
                                        <p:cTn id="35" dur="1" fill="hold">
                                          <p:stCondLst>
                                            <p:cond delay="0"/>
                                          </p:stCondLst>
                                        </p:cTn>
                                        <p:tgtEl>
                                          <p:spTgt spid="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250"/>
                                        <p:tgtEl>
                                          <p:spTgt spid="3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250"/>
                                        <p:tgtEl>
                                          <p:spTgt spid="37"/>
                                        </p:tgtEl>
                                      </p:cBhvr>
                                    </p:animEffect>
                                  </p:childTnLst>
                                </p:cTn>
                              </p:par>
                              <p:par>
                                <p:cTn id="44" presetID="10" presetClass="entr" presetSubtype="0" fill="hold"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300"/>
                                        <p:tgtEl>
                                          <p:spTgt spid="9"/>
                                        </p:tgtEl>
                                      </p:cBhvr>
                                    </p:animEffect>
                                  </p:childTnLst>
                                </p:cTn>
                              </p:par>
                              <p:par>
                                <p:cTn id="47" presetID="10" presetClass="entr" presetSubtype="0"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300"/>
                                        <p:tgtEl>
                                          <p:spTgt spid="10"/>
                                        </p:tgtEl>
                                      </p:cBhvr>
                                    </p:animEffect>
                                  </p:childTnLst>
                                </p:cTn>
                              </p:par>
                              <p:par>
                                <p:cTn id="50" presetID="1" presetClass="entr" presetSubtype="0" fill="hold" grpId="0" nodeType="withEffect">
                                  <p:stCondLst>
                                    <p:cond delay="300"/>
                                  </p:stCondLst>
                                  <p:childTnLst>
                                    <p:set>
                                      <p:cBhvr>
                                        <p:cTn id="51"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9" grpId="0" animBg="1"/>
      <p:bldP spid="33" grpId="0" animBg="1"/>
      <p:bldP spid="37" grpId="0" animBg="1"/>
      <p:bldP spid="54" grpId="0" animBg="1"/>
      <p:bldP spid="55" grpId="0" animBg="1"/>
      <p:bldP spid="3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2869" y="117476"/>
            <a:ext cx="7886700" cy="643543"/>
          </a:xfrm>
        </p:spPr>
        <p:txBody>
          <a:bodyPr>
            <a:normAutofit/>
          </a:bodyPr>
          <a:lstStyle>
            <a:lvl1pPr>
              <a:defRPr lang="en-US" sz="2700" b="1" smtClean="0">
                <a:solidFill>
                  <a:schemeClr val="bg1"/>
                </a:solidFill>
              </a:defRPr>
            </a:lvl1pPr>
          </a:lstStyle>
          <a:p>
            <a:r>
              <a:rPr lang="en-US" sz="2475" dirty="0"/>
              <a:t>Methodology: Experimental setup</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360072815"/>
              </p:ext>
            </p:extLst>
          </p:nvPr>
        </p:nvGraphicFramePr>
        <p:xfrm>
          <a:off x="4061237" y="1957713"/>
          <a:ext cx="4861039" cy="3918390"/>
        </p:xfrm>
        <a:graphic>
          <a:graphicData uri="http://schemas.openxmlformats.org/drawingml/2006/table">
            <a:tbl>
              <a:tblPr>
                <a:tableStyleId>{5C22544A-7EE6-4342-B048-85BDC9FD1C3A}</a:tableStyleId>
              </a:tblPr>
              <a:tblGrid>
                <a:gridCol w="1662132">
                  <a:extLst>
                    <a:ext uri="{9D8B030D-6E8A-4147-A177-3AD203B41FA5}">
                      <a16:colId xmlns:a16="http://schemas.microsoft.com/office/drawing/2014/main" xmlns="" val="20000"/>
                    </a:ext>
                  </a:extLst>
                </a:gridCol>
                <a:gridCol w="458859">
                  <a:extLst>
                    <a:ext uri="{9D8B030D-6E8A-4147-A177-3AD203B41FA5}">
                      <a16:colId xmlns:a16="http://schemas.microsoft.com/office/drawing/2014/main" xmlns="" val="20001"/>
                    </a:ext>
                  </a:extLst>
                </a:gridCol>
                <a:gridCol w="2740048">
                  <a:extLst>
                    <a:ext uri="{9D8B030D-6E8A-4147-A177-3AD203B41FA5}">
                      <a16:colId xmlns:a16="http://schemas.microsoft.com/office/drawing/2014/main" xmlns="" val="20002"/>
                    </a:ext>
                  </a:extLst>
                </a:gridCol>
              </a:tblGrid>
              <a:tr h="638161">
                <a:tc>
                  <a:txBody>
                    <a:bodyPr/>
                    <a:lstStyle/>
                    <a:p>
                      <a:pPr algn="r" fontAlgn="b"/>
                      <a:r>
                        <a:rPr lang="en-US" sz="2000" b="1" u="sng" strike="noStrike" dirty="0">
                          <a:effectLst/>
                        </a:rPr>
                        <a:t>Data collected </a:t>
                      </a:r>
                      <a:endParaRPr lang="en-US" sz="2000" b="1" i="0" u="sng" strike="noStrike" dirty="0">
                        <a:solidFill>
                          <a:srgbClr val="000000"/>
                        </a:solidFill>
                        <a:effectLst/>
                        <a:latin typeface="Calibri" panose="020F0502020204030204" pitchFamily="34" charset="0"/>
                      </a:endParaRPr>
                    </a:p>
                  </a:txBody>
                  <a:tcPr marL="9525" marR="9525" marT="9525" marB="0" anchor="ctr">
                    <a:lnR w="12700" cap="flat" cmpd="sng" algn="ctr">
                      <a:noFill/>
                      <a:prstDash val="solid"/>
                      <a:round/>
                      <a:headEnd type="none" w="med" len="med"/>
                      <a:tailEnd type="none" w="med" len="med"/>
                    </a:lnR>
                    <a:solidFill>
                      <a:schemeClr val="accent1"/>
                    </a:solidFill>
                  </a:tcPr>
                </a:tc>
                <a:tc>
                  <a:txBody>
                    <a:bodyPr/>
                    <a:lstStyle/>
                    <a:p>
                      <a:pPr algn="ctr" fontAlgn="b"/>
                      <a:r>
                        <a:rPr lang="en-US" sz="2000" b="1" i="0" u="none" strike="noStrike" dirty="0">
                          <a:solidFill>
                            <a:srgbClr val="000000"/>
                          </a:solidFill>
                          <a:effectLst/>
                          <a:latin typeface="Calibri" panose="020F0502020204030204" pitchFamily="34" charset="0"/>
                          <a:sym typeface="Wingdings" panose="05000000000000000000" pitchFamily="2" charset="2"/>
                        </a:rPr>
                        <a:t> </a:t>
                      </a:r>
                      <a:endParaRPr lang="en-US" sz="200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chemeClr val="accent1"/>
                    </a:solidFill>
                  </a:tcPr>
                </a:tc>
                <a:tc>
                  <a:txBody>
                    <a:bodyPr/>
                    <a:lstStyle/>
                    <a:p>
                      <a:pPr algn="l" fontAlgn="b"/>
                      <a:r>
                        <a:rPr lang="en-US" sz="2000" b="1" u="sng" strike="noStrike" dirty="0">
                          <a:effectLst/>
                        </a:rPr>
                        <a:t>Metrics calculated</a:t>
                      </a:r>
                      <a:endParaRPr lang="en-US" sz="2000" b="1" i="0" u="sng"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solidFill>
                      <a:schemeClr val="accent1"/>
                    </a:solidFill>
                  </a:tcPr>
                </a:tc>
                <a:extLst>
                  <a:ext uri="{0D108BD9-81ED-4DB2-BD59-A6C34878D82A}">
                    <a16:rowId xmlns:a16="http://schemas.microsoft.com/office/drawing/2014/main" xmlns="" val="10000"/>
                  </a:ext>
                </a:extLst>
              </a:tr>
              <a:tr h="1422400">
                <a:tc>
                  <a:txBody>
                    <a:bodyPr/>
                    <a:lstStyle/>
                    <a:p>
                      <a:pPr algn="r" fontAlgn="b"/>
                      <a:r>
                        <a:rPr lang="en-US" sz="2000" u="none" strike="noStrike" dirty="0">
                          <a:effectLst/>
                        </a:rPr>
                        <a:t>Light Level</a:t>
                      </a:r>
                      <a:endParaRPr lang="en-US" sz="2000" b="0" i="0" u="none" strike="noStrike" dirty="0">
                        <a:solidFill>
                          <a:srgbClr val="000000"/>
                        </a:solidFill>
                        <a:effectLst/>
                        <a:latin typeface="Calibri" panose="020F0502020204030204" pitchFamily="34" charset="0"/>
                      </a:endParaRPr>
                    </a:p>
                  </a:txBody>
                  <a:tcPr marL="9525" marR="9525" marT="9525" marB="0" anchor="ctr">
                    <a:lnR w="12700" cap="flat" cmpd="sng" algn="ctr">
                      <a:noFill/>
                      <a:prstDash val="solid"/>
                      <a:round/>
                      <a:headEnd type="none" w="med" len="med"/>
                      <a:tailEnd type="none" w="med" len="med"/>
                    </a:lnR>
                    <a:solidFill>
                      <a:schemeClr val="accent3"/>
                    </a:solidFill>
                  </a:tcPr>
                </a:tc>
                <a:tc>
                  <a:txBody>
                    <a:bodyPr/>
                    <a:lstStyle/>
                    <a:p>
                      <a:pPr algn="ctr" fontAlgn="b"/>
                      <a:r>
                        <a:rPr lang="en-US" sz="2000" b="0" i="0" u="none" strike="noStrike" dirty="0">
                          <a:solidFill>
                            <a:srgbClr val="000000"/>
                          </a:solidFill>
                          <a:effectLst/>
                          <a:latin typeface="Calibri" panose="020F0502020204030204" pitchFamily="34" charset="0"/>
                          <a:sym typeface="Wingdings" panose="05000000000000000000" pitchFamily="2" charset="2"/>
                        </a:rPr>
                        <a:t> </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chemeClr val="accent3"/>
                    </a:solidFill>
                  </a:tcPr>
                </a:tc>
                <a:tc>
                  <a:txBody>
                    <a:bodyPr/>
                    <a:lstStyle/>
                    <a:p>
                      <a:pPr algn="l" fontAlgn="b"/>
                      <a:r>
                        <a:rPr lang="en-US" sz="2000" u="none" strike="noStrike" dirty="0">
                          <a:effectLst/>
                        </a:rPr>
                        <a:t>Light Transmittance</a:t>
                      </a:r>
                    </a:p>
                    <a:p>
                      <a:pPr algn="l" fontAlgn="b"/>
                      <a:r>
                        <a:rPr lang="en-US" sz="2000" u="none" strike="noStrike" dirty="0">
                          <a:effectLst/>
                        </a:rPr>
                        <a:t>Useful Daylight Illuminance</a:t>
                      </a:r>
                    </a:p>
                    <a:p>
                      <a:pPr algn="l" fontAlgn="b"/>
                      <a:r>
                        <a:rPr lang="en-US" sz="2000" u="none" strike="noStrike" dirty="0">
                          <a:effectLst/>
                        </a:rPr>
                        <a:t>Solar Energy Gain </a:t>
                      </a:r>
                    </a:p>
                  </a:txBody>
                  <a:tcPr marL="9525" marR="9525" marT="9525" marB="0" anchor="ctr">
                    <a:lnL w="12700" cap="flat" cmpd="sng" algn="ctr">
                      <a:noFill/>
                      <a:prstDash val="solid"/>
                      <a:round/>
                      <a:headEnd type="none" w="med" len="med"/>
                      <a:tailEnd type="none" w="med" len="med"/>
                    </a:lnL>
                    <a:solidFill>
                      <a:schemeClr val="accent3"/>
                    </a:solidFill>
                  </a:tcPr>
                </a:tc>
                <a:extLst>
                  <a:ext uri="{0D108BD9-81ED-4DB2-BD59-A6C34878D82A}">
                    <a16:rowId xmlns:a16="http://schemas.microsoft.com/office/drawing/2014/main" xmlns="" val="10001"/>
                  </a:ext>
                </a:extLst>
              </a:tr>
              <a:tr h="1088572">
                <a:tc>
                  <a:txBody>
                    <a:bodyPr/>
                    <a:lstStyle/>
                    <a:p>
                      <a:pPr algn="r" fontAlgn="b"/>
                      <a:r>
                        <a:rPr lang="en-US" sz="2000" u="none" strike="noStrike" dirty="0">
                          <a:effectLst/>
                        </a:rPr>
                        <a:t>Solar Radiation</a:t>
                      </a:r>
                      <a:endParaRPr lang="en-US" sz="2000" b="0" i="0" u="none" strike="noStrike" dirty="0">
                        <a:solidFill>
                          <a:srgbClr val="000000"/>
                        </a:solidFill>
                        <a:effectLst/>
                        <a:latin typeface="Calibri" panose="020F0502020204030204" pitchFamily="34" charset="0"/>
                      </a:endParaRPr>
                    </a:p>
                  </a:txBody>
                  <a:tcPr marL="9525" marR="9525" marT="9525" marB="0" anchor="ctr">
                    <a:lnR w="12700" cap="flat" cmpd="sng" algn="ctr">
                      <a:noFill/>
                      <a:prstDash val="solid"/>
                      <a:round/>
                      <a:headEnd type="none" w="med" len="med"/>
                      <a:tailEnd type="none" w="med" len="med"/>
                    </a:lnR>
                    <a:solidFill>
                      <a:schemeClr val="accent1"/>
                    </a:solidFill>
                  </a:tcPr>
                </a:tc>
                <a:tc>
                  <a:txBody>
                    <a:bodyPr/>
                    <a:lstStyle/>
                    <a:p>
                      <a:pPr algn="ctr" fontAlgn="b"/>
                      <a:r>
                        <a:rPr lang="en-US" sz="2000" b="0" i="0" u="none" strike="noStrike" dirty="0">
                          <a:solidFill>
                            <a:srgbClr val="000000"/>
                          </a:solidFill>
                          <a:effectLst/>
                          <a:latin typeface="Calibri" panose="020F0502020204030204" pitchFamily="34" charset="0"/>
                          <a:sym typeface="Wingdings" panose="05000000000000000000" pitchFamily="2" charset="2"/>
                        </a:rPr>
                        <a:t> </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chemeClr val="accent1"/>
                    </a:solidFill>
                  </a:tcPr>
                </a:tc>
                <a:tc>
                  <a:txBody>
                    <a:bodyPr/>
                    <a:lstStyle/>
                    <a:p>
                      <a:pPr algn="l" fontAlgn="b"/>
                      <a:r>
                        <a:rPr lang="en-US" sz="2000" u="none" strike="noStrike" dirty="0">
                          <a:effectLst/>
                        </a:rPr>
                        <a:t>Solar Transmittance</a:t>
                      </a:r>
                    </a:p>
                    <a:p>
                      <a:pPr algn="l" fontAlgn="b"/>
                      <a:r>
                        <a:rPr lang="en-US" sz="2000" u="none" strike="noStrike" dirty="0">
                          <a:effectLst/>
                        </a:rPr>
                        <a:t>Solar Energy Gain</a:t>
                      </a:r>
                    </a:p>
                    <a:p>
                      <a:pPr algn="l" fontAlgn="b"/>
                      <a:r>
                        <a:rPr lang="en-US" sz="2000" u="none" strike="noStrike" dirty="0">
                          <a:effectLst/>
                        </a:rPr>
                        <a:t>Cooling Load</a:t>
                      </a:r>
                    </a:p>
                  </a:txBody>
                  <a:tcPr marL="9525" marR="9525" marT="9525" marB="0" anchor="ctr">
                    <a:lnL w="12700" cap="flat" cmpd="sng" algn="ctr">
                      <a:noFill/>
                      <a:prstDash val="solid"/>
                      <a:round/>
                      <a:headEnd type="none" w="med" len="med"/>
                      <a:tailEnd type="none" w="med" len="med"/>
                    </a:lnL>
                    <a:solidFill>
                      <a:schemeClr val="accent1"/>
                    </a:solidFill>
                  </a:tcPr>
                </a:tc>
                <a:extLst>
                  <a:ext uri="{0D108BD9-81ED-4DB2-BD59-A6C34878D82A}">
                    <a16:rowId xmlns:a16="http://schemas.microsoft.com/office/drawing/2014/main" xmlns="" val="10002"/>
                  </a:ext>
                </a:extLst>
              </a:tr>
              <a:tr h="769257">
                <a:tc>
                  <a:txBody>
                    <a:bodyPr/>
                    <a:lstStyle/>
                    <a:p>
                      <a:pPr algn="r" fontAlgn="b"/>
                      <a:r>
                        <a:rPr lang="en-US" sz="2000" u="none" strike="noStrike" dirty="0">
                          <a:effectLst/>
                        </a:rPr>
                        <a:t>Temperature</a:t>
                      </a:r>
                      <a:endParaRPr lang="en-US" sz="2000" b="0" i="0" u="none" strike="noStrike" dirty="0">
                        <a:solidFill>
                          <a:srgbClr val="000000"/>
                        </a:solidFill>
                        <a:effectLst/>
                        <a:latin typeface="Calibri" panose="020F0502020204030204" pitchFamily="34" charset="0"/>
                      </a:endParaRPr>
                    </a:p>
                  </a:txBody>
                  <a:tcPr marL="9525" marR="9525" marT="9525" marB="0" anchor="ctr">
                    <a:lnR w="12700" cap="flat" cmpd="sng" algn="ctr">
                      <a:noFill/>
                      <a:prstDash val="solid"/>
                      <a:round/>
                      <a:headEnd type="none" w="med" len="med"/>
                      <a:tailEnd type="none" w="med" len="med"/>
                    </a:lnR>
                    <a:solidFill>
                      <a:schemeClr val="accent3"/>
                    </a:solidFill>
                  </a:tcPr>
                </a:tc>
                <a:tc>
                  <a:txBody>
                    <a:bodyPr/>
                    <a:lstStyle/>
                    <a:p>
                      <a:pPr algn="ctr" fontAlgn="b"/>
                      <a:r>
                        <a:rPr lang="en-US" sz="2000" b="0" i="0" u="none" strike="noStrike" dirty="0">
                          <a:solidFill>
                            <a:srgbClr val="000000"/>
                          </a:solidFill>
                          <a:effectLst/>
                          <a:latin typeface="Calibri" panose="020F0502020204030204" pitchFamily="34" charset="0"/>
                          <a:sym typeface="Wingdings" panose="05000000000000000000" pitchFamily="2" charset="2"/>
                        </a:rPr>
                        <a:t> </a:t>
                      </a: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chemeClr val="accent3"/>
                    </a:solidFill>
                  </a:tcPr>
                </a:tc>
                <a:tc>
                  <a:txBody>
                    <a:bodyPr/>
                    <a:lstStyle/>
                    <a:p>
                      <a:pPr algn="l" fontAlgn="b"/>
                      <a:r>
                        <a:rPr lang="en-US" sz="2000" u="none" strike="noStrike" dirty="0">
                          <a:effectLst/>
                        </a:rPr>
                        <a:t>Temperature distribution</a:t>
                      </a:r>
                    </a:p>
                    <a:p>
                      <a:pPr algn="l" fontAlgn="b"/>
                      <a:r>
                        <a:rPr lang="en-US" sz="2000" u="none" strike="noStrike" baseline="0" dirty="0">
                          <a:effectLst/>
                        </a:rPr>
                        <a:t>Heat Transfer</a:t>
                      </a:r>
                      <a:endParaRPr lang="en-US" sz="2000" u="none" strike="noStrike" dirty="0">
                        <a:effectLst/>
                      </a:endParaRPr>
                    </a:p>
                  </a:txBody>
                  <a:tcPr marL="9525" marR="9525" marT="9525" marB="0" anchor="ctr">
                    <a:lnL w="12700" cap="flat" cmpd="sng" algn="ctr">
                      <a:noFill/>
                      <a:prstDash val="solid"/>
                      <a:round/>
                      <a:headEnd type="none" w="med" len="med"/>
                      <a:tailEnd type="none" w="med" len="med"/>
                    </a:lnL>
                    <a:solidFill>
                      <a:schemeClr val="accent3"/>
                    </a:solidFill>
                  </a:tcPr>
                </a:tc>
                <a:extLst>
                  <a:ext uri="{0D108BD9-81ED-4DB2-BD59-A6C34878D82A}">
                    <a16:rowId xmlns:a16="http://schemas.microsoft.com/office/drawing/2014/main" xmlns="" val="10003"/>
                  </a:ext>
                </a:extLst>
              </a:tr>
            </a:tbl>
          </a:graphicData>
        </a:graphic>
      </p:graphicFrame>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69" y="1527787"/>
            <a:ext cx="3928321" cy="4801282"/>
          </a:xfrm>
          <a:prstGeom prst="rect">
            <a:avLst/>
          </a:prstGeom>
        </p:spPr>
      </p:pic>
    </p:spTree>
    <p:extLst>
      <p:ext uri="{BB962C8B-B14F-4D97-AF65-F5344CB8AC3E}">
        <p14:creationId xmlns:p14="http://schemas.microsoft.com/office/powerpoint/2010/main" val="1524157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2869" y="117476"/>
            <a:ext cx="7886700" cy="643543"/>
          </a:xfrm>
        </p:spPr>
        <p:txBody>
          <a:bodyPr>
            <a:normAutofit/>
          </a:bodyPr>
          <a:lstStyle>
            <a:lvl1pPr>
              <a:defRPr lang="en-US" sz="2700" b="1" smtClean="0">
                <a:solidFill>
                  <a:schemeClr val="bg1"/>
                </a:solidFill>
              </a:defRPr>
            </a:lvl1pPr>
          </a:lstStyle>
          <a:p>
            <a:r>
              <a:rPr lang="en-US" sz="2475" dirty="0"/>
              <a:t>Methodology: Metrics for Analysis</a:t>
            </a:r>
            <a:endParaRPr lang="en-US" dirty="0"/>
          </a:p>
        </p:txBody>
      </p:sp>
      <p:sp>
        <p:nvSpPr>
          <p:cNvPr id="5" name="Text Placeholder 2"/>
          <p:cNvSpPr txBox="1">
            <a:spLocks/>
          </p:cNvSpPr>
          <p:nvPr/>
        </p:nvSpPr>
        <p:spPr>
          <a:xfrm>
            <a:off x="415600" y="1536633"/>
            <a:ext cx="6027600" cy="45552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04800" indent="-304800">
              <a:lnSpc>
                <a:spcPct val="100000"/>
              </a:lnSpc>
              <a:spcAft>
                <a:spcPts val="6600"/>
              </a:spcAft>
            </a:pPr>
            <a:r>
              <a:rPr lang="en-US" sz="2000" dirty="0"/>
              <a:t>Useful Daylight Illuminance (UDI)</a:t>
            </a:r>
          </a:p>
          <a:p>
            <a:pPr marL="304800" indent="-304800">
              <a:lnSpc>
                <a:spcPct val="100000"/>
              </a:lnSpc>
              <a:spcAft>
                <a:spcPts val="6600"/>
              </a:spcAft>
            </a:pPr>
            <a:r>
              <a:rPr lang="en-US" sz="2000" dirty="0"/>
              <a:t>Solar heating gain</a:t>
            </a:r>
          </a:p>
          <a:p>
            <a:pPr marL="304800" indent="-304800">
              <a:lnSpc>
                <a:spcPct val="100000"/>
              </a:lnSpc>
              <a:spcAft>
                <a:spcPts val="6600"/>
              </a:spcAft>
            </a:pPr>
            <a:r>
              <a:rPr lang="en-US" sz="2000" dirty="0"/>
              <a:t>Clearness Index (</a:t>
            </a:r>
            <a:r>
              <a:rPr lang="en-US" sz="2000" dirty="0" err="1"/>
              <a:t>K</a:t>
            </a:r>
            <a:r>
              <a:rPr lang="en-US" sz="2000" baseline="-25000" dirty="0" err="1"/>
              <a:t>t</a:t>
            </a:r>
            <a:r>
              <a:rPr lang="en-US" sz="2000" dirty="0"/>
              <a:t>)</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486" y="1885217"/>
            <a:ext cx="4259219" cy="751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589" y="3175000"/>
            <a:ext cx="261937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7"/>
          <p:cNvPicPr>
            <a:picLocks noChangeAspect="1" noChangeArrowheads="1"/>
          </p:cNvPicPr>
          <p:nvPr/>
        </p:nvPicPr>
        <p:blipFill rotWithShape="1">
          <a:blip r:embed="rId5">
            <a:extLst>
              <a:ext uri="{28A0092B-C50C-407E-A947-70E740481C1C}">
                <a14:useLocalDpi xmlns:a14="http://schemas.microsoft.com/office/drawing/2010/main" val="0"/>
              </a:ext>
            </a:extLst>
          </a:blip>
          <a:srcRect r="88639" b="-7527"/>
          <a:stretch/>
        </p:blipFill>
        <p:spPr bwMode="auto">
          <a:xfrm>
            <a:off x="876588" y="4469753"/>
            <a:ext cx="995755" cy="624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l="11043" r="17931" b="52674"/>
          <a:stretch/>
        </p:blipFill>
        <p:spPr>
          <a:xfrm>
            <a:off x="5562222" y="3997281"/>
            <a:ext cx="1586164" cy="1409214"/>
          </a:xfrm>
          <a:prstGeom prst="rect">
            <a:avLst/>
          </a:prstGeom>
        </p:spPr>
      </p:pic>
      <p:pic>
        <p:nvPicPr>
          <p:cNvPr id="11" name="Picture 10"/>
          <p:cNvPicPr>
            <a:picLocks noChangeAspect="1"/>
          </p:cNvPicPr>
          <p:nvPr/>
        </p:nvPicPr>
        <p:blipFill rotWithShape="1">
          <a:blip r:embed="rId7" cstate="print">
            <a:extLst>
              <a:ext uri="{28A0092B-C50C-407E-A947-70E740481C1C}">
                <a14:useLocalDpi xmlns:a14="http://schemas.microsoft.com/office/drawing/2010/main" val="0"/>
              </a:ext>
            </a:extLst>
          </a:blip>
          <a:srcRect r="2055" b="34643"/>
          <a:stretch/>
        </p:blipFill>
        <p:spPr>
          <a:xfrm>
            <a:off x="7186486" y="3993033"/>
            <a:ext cx="1586165" cy="1411237"/>
          </a:xfrm>
          <a:prstGeom prst="rect">
            <a:avLst/>
          </a:prstGeom>
        </p:spPr>
      </p:pic>
      <p:sp>
        <p:nvSpPr>
          <p:cNvPr id="12" name="Text Box 180"/>
          <p:cNvSpPr txBox="1">
            <a:spLocks noChangeArrowheads="1"/>
          </p:cNvSpPr>
          <p:nvPr/>
        </p:nvSpPr>
        <p:spPr bwMode="auto">
          <a:xfrm>
            <a:off x="5083101" y="5416997"/>
            <a:ext cx="3861472" cy="707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24" tIns="45712" rIns="91424" bIns="45712">
            <a:no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algn="r" eaLnBrk="1" hangingPunct="1"/>
            <a:r>
              <a:rPr lang="en-US" sz="2000" dirty="0">
                <a:solidFill>
                  <a:schemeClr val="bg1">
                    <a:lumMod val="50000"/>
                  </a:schemeClr>
                </a:solidFill>
                <a:latin typeface="Calibri" pitchFamily="34" charset="0"/>
              </a:rPr>
              <a:t>Cloud cover is one example of an uncontrollable weather variable</a:t>
            </a:r>
          </a:p>
        </p:txBody>
      </p:sp>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7285" y="1470565"/>
            <a:ext cx="3282201" cy="1514862"/>
          </a:xfrm>
          <a:prstGeom prst="rect">
            <a:avLst/>
          </a:prstGeom>
        </p:spPr>
      </p:pic>
      <p:sp>
        <p:nvSpPr>
          <p:cNvPr id="2" name="Rectangle 1">
            <a:extLst>
              <a:ext uri="{FF2B5EF4-FFF2-40B4-BE49-F238E27FC236}">
                <a16:creationId xmlns:a16="http://schemas.microsoft.com/office/drawing/2014/main" xmlns="" id="{BEE3E64D-95E6-496B-B034-33E8BF3A2E2D}"/>
              </a:ext>
            </a:extLst>
          </p:cNvPr>
          <p:cNvSpPr/>
          <p:nvPr/>
        </p:nvSpPr>
        <p:spPr>
          <a:xfrm rot="655653">
            <a:off x="6179298" y="2527380"/>
            <a:ext cx="448681" cy="120824"/>
          </a:xfrm>
          <a:prstGeom prst="rect">
            <a:avLst/>
          </a:prstGeom>
          <a:solidFill>
            <a:schemeClr val="tx1">
              <a:lumMod val="65000"/>
              <a:lumOff val="35000"/>
            </a:schemeClr>
          </a:solidFill>
          <a:ln>
            <a:solidFill>
              <a:schemeClr val="bg2">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AA07B5FC-0C3A-46FD-88F8-23799A5CB50B}"/>
              </a:ext>
            </a:extLst>
          </p:cNvPr>
          <p:cNvSpPr/>
          <p:nvPr/>
        </p:nvSpPr>
        <p:spPr>
          <a:xfrm>
            <a:off x="7755227" y="2856392"/>
            <a:ext cx="448681" cy="120824"/>
          </a:xfrm>
          <a:prstGeom prst="rect">
            <a:avLst/>
          </a:prstGeom>
          <a:solidFill>
            <a:schemeClr val="bg2">
              <a:lumMod val="90000"/>
            </a:schemeClr>
          </a:solidFill>
          <a:ln>
            <a:solidFill>
              <a:schemeClr val="bg2">
                <a:lumMod val="9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612707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24037</TotalTime>
  <Words>1077</Words>
  <Application>Microsoft Office PowerPoint</Application>
  <PresentationFormat>On-screen Show (4:3)</PresentationFormat>
  <Paragraphs>137</Paragraphs>
  <Slides>20</Slides>
  <Notes>18</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Wingdings</vt:lpstr>
      <vt:lpstr>Office Theme</vt:lpstr>
      <vt:lpstr>PowerPoint Presentation</vt:lpstr>
      <vt:lpstr>PowerPoint Presentation</vt:lpstr>
      <vt:lpstr>Acknowledgements</vt:lpstr>
      <vt:lpstr>Outline/Agenda</vt:lpstr>
      <vt:lpstr>Motivation</vt:lpstr>
      <vt:lpstr>Methodology: Sun path diagrams and UDI</vt:lpstr>
      <vt:lpstr>PowerPoint Presentation</vt:lpstr>
      <vt:lpstr>Methodology: Experimental setup</vt:lpstr>
      <vt:lpstr>Methodology: Metrics for Analysis</vt:lpstr>
      <vt:lpstr>Results: Useful Daylight Illuminance (UDI)</vt:lpstr>
      <vt:lpstr>Results: Sensitivity of UDI </vt:lpstr>
      <vt:lpstr>Results: Transmitted Solar Radiation</vt:lpstr>
      <vt:lpstr>Results: Transmitted Solar Radiation</vt:lpstr>
      <vt:lpstr>Results: Window Transmittance</vt:lpstr>
      <vt:lpstr>Results: Weather</vt:lpstr>
      <vt:lpstr>Assumptions and Limitations</vt:lpstr>
      <vt:lpstr>Future Studies </vt:lpstr>
      <vt:lpstr>Conclusions</vt:lpstr>
      <vt:lpstr>Bibliography</vt:lpstr>
      <vt:lpstr>Questions?</vt:lpstr>
    </vt:vector>
  </TitlesOfParts>
  <Company>ASHRAE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Joyce, Megan</dc:creator>
  <cp:lastModifiedBy>user1</cp:lastModifiedBy>
  <cp:revision>82</cp:revision>
  <dcterms:created xsi:type="dcterms:W3CDTF">2017-02-06T18:00:44Z</dcterms:created>
  <dcterms:modified xsi:type="dcterms:W3CDTF">2018-06-14T11:27:54Z</dcterms:modified>
</cp:coreProperties>
</file>